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319" r:id="rId2"/>
    <p:sldId id="280" r:id="rId3"/>
    <p:sldId id="259" r:id="rId4"/>
    <p:sldId id="281" r:id="rId5"/>
    <p:sldId id="282" r:id="rId6"/>
    <p:sldId id="297" r:id="rId7"/>
    <p:sldId id="299" r:id="rId8"/>
    <p:sldId id="283" r:id="rId9"/>
    <p:sldId id="284" r:id="rId10"/>
    <p:sldId id="285" r:id="rId11"/>
    <p:sldId id="287" r:id="rId12"/>
    <p:sldId id="288" r:id="rId13"/>
    <p:sldId id="300" r:id="rId14"/>
    <p:sldId id="301" r:id="rId15"/>
    <p:sldId id="307" r:id="rId16"/>
    <p:sldId id="302" r:id="rId17"/>
    <p:sldId id="308" r:id="rId18"/>
    <p:sldId id="309" r:id="rId19"/>
    <p:sldId id="310" r:id="rId20"/>
    <p:sldId id="303" r:id="rId21"/>
    <p:sldId id="305" r:id="rId22"/>
    <p:sldId id="311" r:id="rId23"/>
    <p:sldId id="312" r:id="rId24"/>
    <p:sldId id="313" r:id="rId25"/>
    <p:sldId id="289" r:id="rId26"/>
    <p:sldId id="306" r:id="rId27"/>
    <p:sldId id="290" r:id="rId28"/>
    <p:sldId id="291" r:id="rId29"/>
    <p:sldId id="314" r:id="rId30"/>
    <p:sldId id="315" r:id="rId31"/>
    <p:sldId id="292" r:id="rId32"/>
    <p:sldId id="316" r:id="rId33"/>
    <p:sldId id="257" r:id="rId34"/>
    <p:sldId id="321" r:id="rId35"/>
    <p:sldId id="320" r:id="rId3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C1B8A3"/>
    <a:srgbClr val="FFFFB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882" autoAdjust="0"/>
    <p:restoredTop sz="94660"/>
  </p:normalViewPr>
  <p:slideViewPr>
    <p:cSldViewPr>
      <p:cViewPr>
        <p:scale>
          <a:sx n="60" d="100"/>
          <a:sy n="60" d="100"/>
        </p:scale>
        <p:origin x="-1644" y="-2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DED00-E230-4EBC-856C-93034CB38649}" type="datetimeFigureOut">
              <a:rPr lang="ru-RU" smtClean="0"/>
              <a:pPr/>
              <a:t>21.10.2016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9D70CD56-9365-4D84-A1EF-BB2FB8E025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DED00-E230-4EBC-856C-93034CB38649}" type="datetimeFigureOut">
              <a:rPr lang="ru-RU" smtClean="0"/>
              <a:pPr/>
              <a:t>21.10.2016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0CD56-9365-4D84-A1EF-BB2FB8E025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DED00-E230-4EBC-856C-93034CB38649}" type="datetimeFigureOut">
              <a:rPr lang="ru-RU" smtClean="0"/>
              <a:pPr/>
              <a:t>21.10.2016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0CD56-9365-4D84-A1EF-BB2FB8E025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DED00-E230-4EBC-856C-93034CB38649}" type="datetimeFigureOut">
              <a:rPr lang="ru-RU" smtClean="0"/>
              <a:pPr/>
              <a:t>21.10.2016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9D70CD56-9365-4D84-A1EF-BB2FB8E025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DED00-E230-4EBC-856C-93034CB38649}" type="datetimeFigureOut">
              <a:rPr lang="ru-RU" smtClean="0"/>
              <a:pPr/>
              <a:t>21.10.2016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0CD56-9365-4D84-A1EF-BB2FB8E0255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DED00-E230-4EBC-856C-93034CB38649}" type="datetimeFigureOut">
              <a:rPr lang="ru-RU" smtClean="0"/>
              <a:pPr/>
              <a:t>21.10.2016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0CD56-9365-4D84-A1EF-BB2FB8E025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DED00-E230-4EBC-856C-93034CB38649}" type="datetimeFigureOut">
              <a:rPr lang="ru-RU" smtClean="0"/>
              <a:pPr/>
              <a:t>21.10.2016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9D70CD56-9365-4D84-A1EF-BB2FB8E0255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DED00-E230-4EBC-856C-93034CB38649}" type="datetimeFigureOut">
              <a:rPr lang="ru-RU" smtClean="0"/>
              <a:pPr/>
              <a:t>21.10.2016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0CD56-9365-4D84-A1EF-BB2FB8E0255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 userDrawn="1"/>
        </p:nvSpPr>
        <p:spPr>
          <a:xfrm>
            <a:off x="142844" y="142852"/>
            <a:ext cx="8858312" cy="6572296"/>
          </a:xfrm>
          <a:prstGeom prst="rect">
            <a:avLst/>
          </a:prstGeom>
          <a:solidFill>
            <a:schemeClr val="bg1">
              <a:alpha val="85000"/>
            </a:schemeClr>
          </a:solidFill>
          <a:ln>
            <a:noFill/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DED00-E230-4EBC-856C-93034CB38649}" type="datetimeFigureOut">
              <a:rPr lang="ru-RU" smtClean="0"/>
              <a:pPr/>
              <a:t>21.10.2016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0CD56-9365-4D84-A1EF-BB2FB8E025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DED00-E230-4EBC-856C-93034CB38649}" type="datetimeFigureOut">
              <a:rPr lang="ru-RU" smtClean="0"/>
              <a:pPr/>
              <a:t>21.10.2016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0CD56-9365-4D84-A1EF-BB2FB8E025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DED00-E230-4EBC-856C-93034CB38649}" type="datetimeFigureOut">
              <a:rPr lang="ru-RU" smtClean="0"/>
              <a:pPr/>
              <a:t>21.10.2016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0CD56-9365-4D84-A1EF-BB2FB8E0255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3A271A1-F6D6-438B-A432-4747EE7ECD40}" type="datetimeFigureOut">
              <a:rPr lang="en-US" smtClean="0"/>
              <a:pPr/>
              <a:t>10/21/2016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 algn="r" eaLnBrk="1" latinLnBrk="0" hangingPunct="1"/>
            <a:endParaRPr kumimoji="0" lang="en-US" sz="1400" dirty="0">
              <a:solidFill>
                <a:schemeClr val="tx2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1400" b="1" dirty="0">
              <a:solidFill>
                <a:srgbClr val="FFFFFF"/>
              </a:solidFill>
            </a:endParaRPr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 userDrawn="1"/>
        </p:nvSpPr>
        <p:spPr>
          <a:xfrm>
            <a:off x="142844" y="142852"/>
            <a:ext cx="8858312" cy="6572296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 userDrawn="1"/>
        </p:nvSpPr>
        <p:spPr>
          <a:xfrm>
            <a:off x="0" y="6642556"/>
            <a:ext cx="1199367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dirty="0" smtClean="0">
                <a:latin typeface="Times New Roman" pitchFamily="18" charset="0"/>
                <a:cs typeface="Times New Roman" pitchFamily="18" charset="0"/>
              </a:rPr>
              <a:t>http://linda6035.ucoz.ru/</a:t>
            </a:r>
            <a:endParaRPr lang="ru-RU" sz="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openclass.ru/node/270067" TargetMode="External"/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915816" y="1484784"/>
            <a:ext cx="5913188" cy="18283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40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Franklin Gothic Medium" pitchFamily="34" charset="0"/>
                <a:cs typeface="Times New Roman" pitchFamily="18" charset="0"/>
              </a:rPr>
              <a:t>ЛИСТЫ </a:t>
            </a:r>
          </a:p>
          <a:p>
            <a:pPr algn="ctr">
              <a:lnSpc>
                <a:spcPct val="150000"/>
              </a:lnSpc>
            </a:pPr>
            <a:r>
              <a:rPr lang="ru-RU" sz="40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Franklin Gothic Medium" pitchFamily="34" charset="0"/>
                <a:cs typeface="Times New Roman" pitchFamily="18" charset="0"/>
              </a:rPr>
              <a:t> КАМЕННОЙ   КНИГИ</a:t>
            </a:r>
            <a:endParaRPr lang="ru-RU" sz="4000" b="1" dirty="0">
              <a:solidFill>
                <a:schemeClr val="tx1">
                  <a:lumMod val="50000"/>
                  <a:lumOff val="50000"/>
                </a:schemeClr>
              </a:solidFill>
              <a:latin typeface="Franklin Gothic Medium" pitchFamily="34" charset="0"/>
              <a:cs typeface="Times New Roman" pitchFamily="18" charset="0"/>
            </a:endParaRPr>
          </a:p>
        </p:txBody>
      </p:sp>
      <p:sp>
        <p:nvSpPr>
          <p:cNvPr id="7" name="Пятно 2 6"/>
          <p:cNvSpPr/>
          <p:nvPr/>
        </p:nvSpPr>
        <p:spPr>
          <a:xfrm rot="21159794">
            <a:off x="3927485" y="3611158"/>
            <a:ext cx="5278268" cy="2649633"/>
          </a:xfrm>
          <a:prstGeom prst="irregularSeal2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Интерактивная</a:t>
            </a:r>
          </a:p>
          <a:p>
            <a:pPr algn="ctr"/>
            <a:r>
              <a:rPr lang="ru-RU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игра</a:t>
            </a:r>
            <a:endParaRPr lang="ru-RU" sz="24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1026" name="Picture 2" descr="C:\Users\Владелец\Desktop\Рисунок1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408214"/>
            <a:ext cx="5181600" cy="644978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кругленный прямоугольник 8"/>
          <p:cNvSpPr/>
          <p:nvPr/>
        </p:nvSpPr>
        <p:spPr>
          <a:xfrm>
            <a:off x="3143240" y="1928802"/>
            <a:ext cx="5715040" cy="71438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Переход хода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143240" y="1928802"/>
            <a:ext cx="5715040" cy="71438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Он победил в поединке Главного охотника</a:t>
            </a:r>
            <a:endParaRPr lang="ru-RU" sz="2400" b="1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143240" y="1928802"/>
            <a:ext cx="5715040" cy="714380"/>
          </a:xfrm>
          <a:prstGeom prst="round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Стрелка вправо 11">
            <a:hlinkClick r:id="" action="ppaction://hlinkshowjump?jump=nextslide">
              <a:snd r:embed="rId2" name="chimes.wav"/>
            </a:hlinkClick>
          </p:cNvPr>
          <p:cNvSpPr/>
          <p:nvPr/>
        </p:nvSpPr>
        <p:spPr>
          <a:xfrm>
            <a:off x="7929586" y="6143644"/>
            <a:ext cx="1000132" cy="500066"/>
          </a:xfrm>
          <a:prstGeom prst="rightArrow">
            <a:avLst/>
          </a:prstGeom>
          <a:solidFill>
            <a:schemeClr val="accent6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928662" y="357166"/>
            <a:ext cx="7215238" cy="1143008"/>
          </a:xfrm>
          <a:prstGeom prst="roundRect">
            <a:avLst/>
          </a:prstGeom>
          <a:solidFill>
            <a:schemeClr val="bg1">
              <a:alpha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8. </a:t>
            </a: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Когда Льок стал настоящим колдуном? </a:t>
            </a:r>
            <a:endParaRPr lang="ru-RU" sz="2400" b="1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3143240" y="2857496"/>
            <a:ext cx="5715040" cy="71438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Верно   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+ 1</a:t>
            </a:r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3143240" y="2857496"/>
            <a:ext cx="5715040" cy="71438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Ему удалось убить лебедя</a:t>
            </a:r>
            <a:endParaRPr lang="ru-RU" sz="2400" b="1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3143240" y="2857496"/>
            <a:ext cx="5715040" cy="714380"/>
          </a:xfrm>
          <a:prstGeom prst="round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3143240" y="3786190"/>
            <a:ext cx="5715040" cy="71438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Переход хода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3143240" y="3786190"/>
            <a:ext cx="5715040" cy="71438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Он больше всех съел мяса</a:t>
            </a:r>
            <a:endParaRPr lang="ru-RU" sz="2400" b="1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3143240" y="3786190"/>
            <a:ext cx="5715040" cy="714380"/>
          </a:xfrm>
          <a:prstGeom prst="round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3143240" y="4714884"/>
            <a:ext cx="5715040" cy="71438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Переход хода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3143240" y="4714884"/>
            <a:ext cx="5715040" cy="71438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Льок увидел вещий сон</a:t>
            </a:r>
            <a:endParaRPr lang="ru-RU" sz="2400" b="1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3143240" y="4714884"/>
            <a:ext cx="5715040" cy="714380"/>
          </a:xfrm>
          <a:prstGeom prst="round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170" name="Picture 2" descr="C:\Users\Владелец\Desktop\Рисунок1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7158" y="3357562"/>
            <a:ext cx="2513013" cy="3132137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8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9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9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кругленный прямоугольник 8"/>
          <p:cNvSpPr/>
          <p:nvPr/>
        </p:nvSpPr>
        <p:spPr>
          <a:xfrm>
            <a:off x="3143240" y="1928802"/>
            <a:ext cx="5715040" cy="71438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Переход хода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143240" y="1928802"/>
            <a:ext cx="5715040" cy="71438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Дикого медведя - людоеда</a:t>
            </a:r>
            <a:endParaRPr lang="ru-RU" sz="2400" b="1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143240" y="1928802"/>
            <a:ext cx="5715040" cy="714380"/>
          </a:xfrm>
          <a:prstGeom prst="round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Стрелка вправо 11">
            <a:hlinkClick r:id="" action="ppaction://hlinkshowjump?jump=nextslide">
              <a:snd r:embed="rId2" name="chimes.wav"/>
            </a:hlinkClick>
          </p:cNvPr>
          <p:cNvSpPr/>
          <p:nvPr/>
        </p:nvSpPr>
        <p:spPr>
          <a:xfrm>
            <a:off x="7929586" y="6143644"/>
            <a:ext cx="1000132" cy="500066"/>
          </a:xfrm>
          <a:prstGeom prst="rightArrow">
            <a:avLst/>
          </a:prstGeom>
          <a:solidFill>
            <a:schemeClr val="accent6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928662" y="357166"/>
            <a:ext cx="7215238" cy="1143008"/>
          </a:xfrm>
          <a:prstGeom prst="roundRect">
            <a:avLst/>
          </a:prstGeom>
          <a:solidFill>
            <a:schemeClr val="bg1">
              <a:alpha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9. </a:t>
            </a: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Кого больше всего боялись женщины  в стойбище?</a:t>
            </a:r>
            <a:endParaRPr lang="ru-RU" sz="2400" b="1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3143240" y="2857496"/>
            <a:ext cx="5715040" cy="71438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Верно   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+ 1</a:t>
            </a:r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3143240" y="2857496"/>
            <a:ext cx="5715040" cy="71438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Колдунью Лисью Лапу</a:t>
            </a:r>
            <a:endParaRPr lang="ru-RU" sz="2400" b="1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3143240" y="2857496"/>
            <a:ext cx="5715040" cy="714380"/>
          </a:xfrm>
          <a:prstGeom prst="round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3143240" y="3786190"/>
            <a:ext cx="5715040" cy="71438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Переход хода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3143240" y="3786190"/>
            <a:ext cx="5715040" cy="71438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Охотника Кремня</a:t>
            </a:r>
            <a:endParaRPr lang="ru-RU" sz="2400" b="1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3143240" y="3786190"/>
            <a:ext cx="5715040" cy="714380"/>
          </a:xfrm>
          <a:prstGeom prst="round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3143240" y="4714884"/>
            <a:ext cx="5715040" cy="71438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Переход хода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3143240" y="4714884"/>
            <a:ext cx="5715040" cy="71438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Горбуна Роко</a:t>
            </a:r>
            <a:endParaRPr lang="ru-RU" sz="2400" b="1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3143240" y="4714884"/>
            <a:ext cx="5715040" cy="714380"/>
          </a:xfrm>
          <a:prstGeom prst="round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194" name="Picture 2" descr="C:\Users\Владелец\Desktop\Рисунок1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5720" y="3357562"/>
            <a:ext cx="2513013" cy="3132137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8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9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9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кругленный прямоугольник 8"/>
          <p:cNvSpPr/>
          <p:nvPr/>
        </p:nvSpPr>
        <p:spPr>
          <a:xfrm>
            <a:off x="3143240" y="1928802"/>
            <a:ext cx="5715040" cy="71438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Переход хода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143240" y="1928802"/>
            <a:ext cx="5715040" cy="71438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Угол под оленьими шкурами</a:t>
            </a:r>
            <a:endParaRPr lang="ru-RU" sz="2400" b="1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143240" y="1928802"/>
            <a:ext cx="5715040" cy="714380"/>
          </a:xfrm>
          <a:prstGeom prst="round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Стрелка вправо 11">
            <a:hlinkClick r:id="" action="ppaction://hlinkshowjump?jump=nextslide">
              <a:snd r:embed="rId2" name="chimes.wav"/>
            </a:hlinkClick>
          </p:cNvPr>
          <p:cNvSpPr/>
          <p:nvPr/>
        </p:nvSpPr>
        <p:spPr>
          <a:xfrm>
            <a:off x="7929586" y="6143644"/>
            <a:ext cx="1000132" cy="500066"/>
          </a:xfrm>
          <a:prstGeom prst="rightArrow">
            <a:avLst/>
          </a:prstGeom>
          <a:solidFill>
            <a:schemeClr val="accent6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928662" y="357166"/>
            <a:ext cx="7215238" cy="1143008"/>
          </a:xfrm>
          <a:prstGeom prst="roundRect">
            <a:avLst/>
          </a:prstGeom>
          <a:solidFill>
            <a:schemeClr val="bg1">
              <a:alpha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10. </a:t>
            </a:r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Какое любимое место было у Льока?</a:t>
            </a:r>
            <a:endParaRPr lang="ru-RU" sz="2400" b="1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3143240" y="2857496"/>
            <a:ext cx="5715040" cy="71438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Верно   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+ 1</a:t>
            </a:r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3143240" y="2857496"/>
            <a:ext cx="5715040" cy="71438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Скала из красного гранита</a:t>
            </a:r>
            <a:endParaRPr lang="ru-RU" sz="2400" b="1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3143240" y="2928934"/>
            <a:ext cx="5715040" cy="642942"/>
          </a:xfrm>
          <a:prstGeom prst="round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3143240" y="3786190"/>
            <a:ext cx="5715040" cy="71438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Переход хода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3143240" y="3786190"/>
            <a:ext cx="5715040" cy="71438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Высокое дерево возле стойбища</a:t>
            </a:r>
            <a:endParaRPr lang="ru-RU" sz="2400" b="1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3143240" y="3786190"/>
            <a:ext cx="5715040" cy="714380"/>
          </a:xfrm>
          <a:prstGeom prst="round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3143240" y="4714884"/>
            <a:ext cx="5715040" cy="71438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Переход хода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3143240" y="4714884"/>
            <a:ext cx="5715040" cy="714380"/>
          </a:xfrm>
          <a:prstGeom prst="roundRect">
            <a:avLst>
              <a:gd name="adj" fmla="val 16667"/>
            </a:avLst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Старая берлога медведя</a:t>
            </a:r>
            <a:endParaRPr lang="ru-RU" sz="2400" b="1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3143240" y="4714884"/>
            <a:ext cx="5715040" cy="714380"/>
          </a:xfrm>
          <a:prstGeom prst="round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218" name="Picture 2" descr="C:\Users\Владелец\Desktop\Рисунок1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7158" y="3214686"/>
            <a:ext cx="2513013" cy="3132137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8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9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9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кругленный прямоугольник 8"/>
          <p:cNvSpPr/>
          <p:nvPr/>
        </p:nvSpPr>
        <p:spPr>
          <a:xfrm>
            <a:off x="3143240" y="1928802"/>
            <a:ext cx="5715040" cy="71438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Переход хода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143240" y="1928802"/>
            <a:ext cx="5715040" cy="71438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Она утонула в болоте</a:t>
            </a:r>
            <a:endParaRPr lang="ru-RU" sz="2400" b="1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143240" y="1928802"/>
            <a:ext cx="5715040" cy="714380"/>
          </a:xfrm>
          <a:prstGeom prst="round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Стрелка вправо 11">
            <a:hlinkClick r:id="" action="ppaction://hlinkshowjump?jump=nextslide">
              <a:snd r:embed="rId2" name="chimes.wav"/>
            </a:hlinkClick>
          </p:cNvPr>
          <p:cNvSpPr/>
          <p:nvPr/>
        </p:nvSpPr>
        <p:spPr>
          <a:xfrm>
            <a:off x="7929586" y="6143644"/>
            <a:ext cx="1000132" cy="500066"/>
          </a:xfrm>
          <a:prstGeom prst="rightArrow">
            <a:avLst/>
          </a:prstGeom>
          <a:solidFill>
            <a:schemeClr val="accent6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928662" y="357166"/>
            <a:ext cx="7215238" cy="1143008"/>
          </a:xfrm>
          <a:prstGeom prst="roundRect">
            <a:avLst/>
          </a:prstGeom>
          <a:solidFill>
            <a:schemeClr val="bg1">
              <a:alpha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11. </a:t>
            </a: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Как погибла мать Льока, Белая куропатка?</a:t>
            </a:r>
            <a:endParaRPr lang="ru-RU" sz="2400" b="1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3143240" y="2857496"/>
            <a:ext cx="5715040" cy="71438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Переход хода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3143240" y="2857496"/>
            <a:ext cx="5715040" cy="71438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Ее заколола ножом Лисья Лапа</a:t>
            </a:r>
            <a:endParaRPr lang="ru-RU" sz="2400" b="1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3143240" y="2857496"/>
            <a:ext cx="5715040" cy="714380"/>
          </a:xfrm>
          <a:prstGeom prst="round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3143240" y="3786190"/>
            <a:ext cx="5715040" cy="71438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Переход хода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3143240" y="3786190"/>
            <a:ext cx="5715040" cy="71438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Она не могла погибнуть, потому что была колдуньей</a:t>
            </a:r>
            <a:endParaRPr lang="ru-RU" sz="2400" b="1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3143240" y="3786190"/>
            <a:ext cx="5715040" cy="714380"/>
          </a:xfrm>
          <a:prstGeom prst="round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3143240" y="4714884"/>
            <a:ext cx="5715040" cy="71438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Верно  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+ 1</a:t>
            </a:r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3143240" y="4714884"/>
            <a:ext cx="5715040" cy="71438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Она упала в бурлящий порог реки</a:t>
            </a:r>
            <a:endParaRPr lang="ru-RU" sz="2400" b="1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3143240" y="4714884"/>
            <a:ext cx="5715040" cy="714380"/>
          </a:xfrm>
          <a:prstGeom prst="round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2" name="Picture 2" descr="C:\Users\Владелец\Desktop\Рисунок1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596" y="3429000"/>
            <a:ext cx="2513013" cy="3132137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8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9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9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кругленный прямоугольник 8"/>
          <p:cNvSpPr/>
          <p:nvPr/>
        </p:nvSpPr>
        <p:spPr>
          <a:xfrm>
            <a:off x="3143240" y="1928802"/>
            <a:ext cx="5715040" cy="71438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Верно  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+ 1</a:t>
            </a:r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143240" y="1928802"/>
            <a:ext cx="5715040" cy="71438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Гарпун из кости</a:t>
            </a:r>
            <a:endParaRPr lang="ru-RU" sz="2400" b="1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143240" y="1928802"/>
            <a:ext cx="5715040" cy="714380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Стрелка вправо 11">
            <a:hlinkClick r:id="" action="ppaction://hlinkshowjump?jump=nextslide">
              <a:snd r:embed="rId2" name="chimes.wav"/>
            </a:hlinkClick>
          </p:cNvPr>
          <p:cNvSpPr/>
          <p:nvPr/>
        </p:nvSpPr>
        <p:spPr>
          <a:xfrm>
            <a:off x="7929586" y="6143644"/>
            <a:ext cx="1000132" cy="500066"/>
          </a:xfrm>
          <a:prstGeom prst="rightArrow">
            <a:avLst/>
          </a:prstGeom>
          <a:solidFill>
            <a:schemeClr val="accent4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928662" y="357166"/>
            <a:ext cx="7215238" cy="1143008"/>
          </a:xfrm>
          <a:prstGeom prst="roundRect">
            <a:avLst/>
          </a:prstGeom>
          <a:solidFill>
            <a:schemeClr val="bg1">
              <a:alpha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12.  </a:t>
            </a:r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Какой подарок преподнес Льок другу Ау?</a:t>
            </a:r>
            <a:endParaRPr lang="ru-RU" sz="2400" b="1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3143240" y="2857496"/>
            <a:ext cx="5715040" cy="71438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Переход хода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3143240" y="2857496"/>
            <a:ext cx="5715040" cy="71438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Охотничий амулет с изображением медведя</a:t>
            </a:r>
            <a:endParaRPr lang="ru-RU" sz="2400" b="1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3143240" y="2857496"/>
            <a:ext cx="5715040" cy="714380"/>
          </a:xfrm>
          <a:prstGeom prst="round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3143240" y="3786190"/>
            <a:ext cx="5715040" cy="71438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Переход хода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3143240" y="3786190"/>
            <a:ext cx="5715040" cy="71438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Древко копья</a:t>
            </a:r>
            <a:endParaRPr lang="ru-RU" sz="2400" b="1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3143240" y="3786190"/>
            <a:ext cx="5715040" cy="714380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3143240" y="4714884"/>
            <a:ext cx="5715040" cy="71438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Переход хода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3143240" y="4714884"/>
            <a:ext cx="5715040" cy="71438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Костяные наконечники для стрел</a:t>
            </a:r>
            <a:endParaRPr lang="ru-RU" sz="2400" b="1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3143240" y="4714884"/>
            <a:ext cx="5715040" cy="714380"/>
          </a:xfrm>
          <a:prstGeom prst="round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314" name="Picture 2" descr="C:\Users\Владелец\Desktop\Рисунок1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5720" y="3286124"/>
            <a:ext cx="2513013" cy="3132137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8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9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9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кругленный прямоугольник 8"/>
          <p:cNvSpPr/>
          <p:nvPr/>
        </p:nvSpPr>
        <p:spPr>
          <a:xfrm>
            <a:off x="3143240" y="1928802"/>
            <a:ext cx="5715040" cy="71438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Переход хода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143240" y="1928802"/>
            <a:ext cx="5715040" cy="71438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Устраивали пиршество у костра</a:t>
            </a:r>
            <a:endParaRPr lang="ru-RU" sz="2400" b="1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143240" y="1928802"/>
            <a:ext cx="5715040" cy="714380"/>
          </a:xfrm>
          <a:prstGeom prst="round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Стрелка вправо 11">
            <a:hlinkClick r:id="" action="ppaction://hlinkshowjump?jump=nextslide">
              <a:snd r:embed="rId2" name="chimes.wav"/>
            </a:hlinkClick>
          </p:cNvPr>
          <p:cNvSpPr/>
          <p:nvPr/>
        </p:nvSpPr>
        <p:spPr>
          <a:xfrm>
            <a:off x="7929586" y="6143644"/>
            <a:ext cx="1000132" cy="500066"/>
          </a:xfrm>
          <a:prstGeom prst="rightArrow">
            <a:avLst/>
          </a:prstGeom>
          <a:solidFill>
            <a:schemeClr val="accent6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928662" y="357166"/>
            <a:ext cx="7215238" cy="1143008"/>
          </a:xfrm>
          <a:prstGeom prst="roundRect">
            <a:avLst/>
          </a:prstGeom>
          <a:solidFill>
            <a:schemeClr val="bg1">
              <a:alpha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13.  Как </a:t>
            </a: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вели себя люди племени перед выходом охотников на промысел?</a:t>
            </a:r>
            <a:endParaRPr lang="ru-RU" sz="2400" b="1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3143240" y="2857496"/>
            <a:ext cx="5715040" cy="71438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Переход хода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3143240" y="2857496"/>
            <a:ext cx="5715040" cy="71438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Всем племенем произносили заклинание на удачу</a:t>
            </a:r>
            <a:endParaRPr lang="ru-RU" sz="2400" b="1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3143240" y="2857496"/>
            <a:ext cx="5715040" cy="714380"/>
          </a:xfrm>
          <a:prstGeom prst="round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3143240" y="3786190"/>
            <a:ext cx="5715040" cy="71438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Переход хода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3143240" y="3786190"/>
            <a:ext cx="5715040" cy="71438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Вели себя как обычно, чтобы не привлечь внимание зверей</a:t>
            </a:r>
            <a:endParaRPr lang="ru-RU" sz="2400" b="1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3143240" y="3786190"/>
            <a:ext cx="5715040" cy="714380"/>
          </a:xfrm>
          <a:prstGeom prst="round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3143240" y="4714884"/>
            <a:ext cx="5715040" cy="71438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Верно  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+ 1</a:t>
            </a:r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3143240" y="4714884"/>
            <a:ext cx="5715040" cy="71438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Все  лежали тихо и неподвижно в своих землянках</a:t>
            </a:r>
            <a:endParaRPr lang="ru-RU" sz="2400" b="1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3143240" y="4714884"/>
            <a:ext cx="5715040" cy="714380"/>
          </a:xfrm>
          <a:prstGeom prst="round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2" name="Picture 2" descr="C:\Users\Владелец\Desktop\Рисунок1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596" y="3429000"/>
            <a:ext cx="2513013" cy="3132137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8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9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9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кругленный прямоугольник 8"/>
          <p:cNvSpPr/>
          <p:nvPr/>
        </p:nvSpPr>
        <p:spPr>
          <a:xfrm>
            <a:off x="3143240" y="1928802"/>
            <a:ext cx="5715040" cy="71438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Переход хода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143240" y="1928802"/>
            <a:ext cx="5715040" cy="71438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Принесли жертву Духу леса</a:t>
            </a:r>
            <a:endParaRPr lang="ru-RU" sz="2400" b="1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143240" y="1928802"/>
            <a:ext cx="5715040" cy="714380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Стрелка вправо 11">
            <a:hlinkClick r:id="" action="ppaction://hlinkshowjump?jump=nextslide">
              <a:snd r:embed="rId2" name="chimes.wav"/>
            </a:hlinkClick>
          </p:cNvPr>
          <p:cNvSpPr/>
          <p:nvPr/>
        </p:nvSpPr>
        <p:spPr>
          <a:xfrm>
            <a:off x="7929586" y="6143644"/>
            <a:ext cx="1000132" cy="500066"/>
          </a:xfrm>
          <a:prstGeom prst="rightArrow">
            <a:avLst/>
          </a:prstGeom>
          <a:solidFill>
            <a:schemeClr val="accent6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928662" y="357166"/>
            <a:ext cx="7215238" cy="1143008"/>
          </a:xfrm>
          <a:prstGeom prst="roundRect">
            <a:avLst/>
          </a:prstGeom>
          <a:solidFill>
            <a:schemeClr val="bg1">
              <a:alpha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14. </a:t>
            </a:r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Какой обряд совершили охотники после удачного промысла?</a:t>
            </a:r>
            <a:endParaRPr lang="ru-RU" sz="2400" b="1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3143240" y="2857496"/>
            <a:ext cx="5715040" cy="71438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Верно   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+ 1</a:t>
            </a:r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3143240" y="2857496"/>
            <a:ext cx="5715040" cy="71438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Обряд примирения с китом</a:t>
            </a:r>
            <a:endParaRPr lang="ru-RU" sz="2400" b="1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3143240" y="2928934"/>
            <a:ext cx="5715040" cy="642942"/>
          </a:xfrm>
          <a:prstGeom prst="round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3143240" y="3786190"/>
            <a:ext cx="5715040" cy="71438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Переход хода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3143240" y="3786190"/>
            <a:ext cx="5715040" cy="71438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Сожгли  оружие, убившее добычу</a:t>
            </a:r>
            <a:endParaRPr lang="ru-RU" sz="2400" b="1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3143240" y="3786190"/>
            <a:ext cx="5715040" cy="714380"/>
          </a:xfrm>
          <a:prstGeom prst="round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3143240" y="4714884"/>
            <a:ext cx="5715040" cy="71438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Переход хода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3143240" y="4714884"/>
            <a:ext cx="5715040" cy="714380"/>
          </a:xfrm>
          <a:prstGeom prst="roundRect">
            <a:avLst>
              <a:gd name="adj" fmla="val 16667"/>
            </a:avLst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Принесли человеческую жертву</a:t>
            </a:r>
            <a:endParaRPr lang="ru-RU" sz="2400" b="1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3143240" y="4714884"/>
            <a:ext cx="5715040" cy="714380"/>
          </a:xfrm>
          <a:prstGeom prst="round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218" name="Picture 2" descr="C:\Users\Владелец\Desktop\Рисунок1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7158" y="3214686"/>
            <a:ext cx="2513013" cy="3132137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8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9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9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кругленный прямоугольник 8"/>
          <p:cNvSpPr/>
          <p:nvPr/>
        </p:nvSpPr>
        <p:spPr>
          <a:xfrm>
            <a:off x="3143240" y="1928802"/>
            <a:ext cx="5715040" cy="71438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Верно  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+ 1</a:t>
            </a:r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143240" y="1928802"/>
            <a:ext cx="5715040" cy="71438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Охотник решил призвать удачу, сбросив живого человека в море</a:t>
            </a:r>
            <a:endParaRPr lang="ru-RU" sz="2400" b="1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143240" y="1928802"/>
            <a:ext cx="5715040" cy="714380"/>
          </a:xfrm>
          <a:prstGeom prst="round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Стрелка вправо 11">
            <a:hlinkClick r:id="" action="ppaction://hlinkshowjump?jump=nextslide">
              <a:snd r:embed="rId2" name="chimes.wav"/>
            </a:hlinkClick>
          </p:cNvPr>
          <p:cNvSpPr/>
          <p:nvPr/>
        </p:nvSpPr>
        <p:spPr>
          <a:xfrm>
            <a:off x="7929586" y="6143644"/>
            <a:ext cx="1000132" cy="500066"/>
          </a:xfrm>
          <a:prstGeom prst="rightArrow">
            <a:avLst/>
          </a:prstGeom>
          <a:solidFill>
            <a:schemeClr val="accent4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928662" y="357166"/>
            <a:ext cx="7215238" cy="1143008"/>
          </a:xfrm>
          <a:prstGeom prst="roundRect">
            <a:avLst/>
          </a:prstGeom>
          <a:solidFill>
            <a:schemeClr val="bg1">
              <a:alpha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15. </a:t>
            </a:r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Почему Льок решил изгнать Главного охотника с промысла?</a:t>
            </a:r>
            <a:endParaRPr lang="ru-RU" sz="2400" b="1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3143240" y="2857496"/>
            <a:ext cx="5715040" cy="71438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Переход хода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3143240" y="2857496"/>
            <a:ext cx="5715040" cy="71438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Кремень был стар и плохо охотился</a:t>
            </a:r>
            <a:endParaRPr lang="ru-RU" sz="2400" b="1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3143240" y="2857496"/>
            <a:ext cx="5715040" cy="714380"/>
          </a:xfrm>
          <a:prstGeom prst="round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3143240" y="3786190"/>
            <a:ext cx="5715040" cy="71438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Переход хода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3143240" y="3786190"/>
            <a:ext cx="5715040" cy="71438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Охотник призывал выгнать Льока из племени</a:t>
            </a:r>
            <a:endParaRPr lang="ru-RU" sz="2400" b="1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3143240" y="3786190"/>
            <a:ext cx="5715040" cy="714380"/>
          </a:xfrm>
          <a:prstGeom prst="round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3143240" y="4714884"/>
            <a:ext cx="5715040" cy="71438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Переход хода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3143240" y="4714884"/>
            <a:ext cx="5715040" cy="71438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Льок сам хотел стать Главным охотником</a:t>
            </a:r>
            <a:endParaRPr lang="ru-RU" sz="2400" b="1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3143240" y="4714884"/>
            <a:ext cx="5715040" cy="714380"/>
          </a:xfrm>
          <a:prstGeom prst="round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314" name="Picture 2" descr="C:\Users\Владелец\Desktop\Рисунок1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5720" y="3286124"/>
            <a:ext cx="2513013" cy="3132137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8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9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9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кругленный прямоугольник 8"/>
          <p:cNvSpPr/>
          <p:nvPr/>
        </p:nvSpPr>
        <p:spPr>
          <a:xfrm>
            <a:off x="3143240" y="1928802"/>
            <a:ext cx="5715040" cy="71438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Переход хода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143240" y="1928802"/>
            <a:ext cx="5715040" cy="71438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Льок</a:t>
            </a:r>
            <a:endParaRPr lang="ru-RU" sz="2400" b="1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143240" y="1928802"/>
            <a:ext cx="5715040" cy="714380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Стрелка вправо 11">
            <a:hlinkClick r:id="" action="ppaction://hlinkshowjump?jump=nextslide">
              <a:snd r:embed="rId2" name="chimes.wav"/>
            </a:hlinkClick>
          </p:cNvPr>
          <p:cNvSpPr/>
          <p:nvPr/>
        </p:nvSpPr>
        <p:spPr>
          <a:xfrm>
            <a:off x="7929586" y="6143644"/>
            <a:ext cx="1000132" cy="500066"/>
          </a:xfrm>
          <a:prstGeom prst="rightArrow">
            <a:avLst/>
          </a:prstGeom>
          <a:solidFill>
            <a:schemeClr val="accent4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928662" y="357166"/>
            <a:ext cx="7215238" cy="1143008"/>
          </a:xfrm>
          <a:prstGeom prst="roundRect">
            <a:avLst/>
          </a:prstGeom>
          <a:solidFill>
            <a:schemeClr val="bg1">
              <a:alpha val="8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16. </a:t>
            </a:r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Кто стал героем и сел в ладью Главного охотника после удачного промысла?</a:t>
            </a:r>
            <a:endParaRPr lang="ru-RU" sz="2400" b="1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3143240" y="2857496"/>
            <a:ext cx="5715040" cy="71438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Верно  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+ 1</a:t>
            </a:r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3143240" y="2857496"/>
            <a:ext cx="5715040" cy="71438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Ау</a:t>
            </a:r>
            <a:endParaRPr lang="ru-RU" sz="2400" b="1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3143240" y="2857496"/>
            <a:ext cx="5715040" cy="714380"/>
          </a:xfrm>
          <a:prstGeom prst="round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3143240" y="3786190"/>
            <a:ext cx="5715040" cy="71438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Переход хода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3143240" y="3786190"/>
            <a:ext cx="5715040" cy="71438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Кремень</a:t>
            </a:r>
            <a:endParaRPr lang="ru-RU" sz="2400" b="1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3143240" y="3786190"/>
            <a:ext cx="5715040" cy="714380"/>
          </a:xfrm>
          <a:prstGeom prst="round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3143240" y="4714884"/>
            <a:ext cx="5715040" cy="71438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Переход хода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3143240" y="4714884"/>
            <a:ext cx="5715040" cy="71438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Бэй</a:t>
            </a:r>
            <a:endParaRPr lang="ru-RU" sz="2400" b="1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3143240" y="4714884"/>
            <a:ext cx="5715040" cy="714380"/>
          </a:xfrm>
          <a:prstGeom prst="round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2290" name="Picture 2" descr="C:\Users\Владелец\Desktop\Рисунок1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A"/>
              </a:clrFrom>
              <a:clrTo>
                <a:srgbClr val="FFFFFA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5720" y="3357562"/>
            <a:ext cx="2513013" cy="3132137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8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9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9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кругленный прямоугольник 8"/>
          <p:cNvSpPr/>
          <p:nvPr/>
        </p:nvSpPr>
        <p:spPr>
          <a:xfrm>
            <a:off x="3143240" y="1928802"/>
            <a:ext cx="5715040" cy="71438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Верно  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+ 1</a:t>
            </a:r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143240" y="1928802"/>
            <a:ext cx="5715040" cy="71438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Пласты мяса и жира складывали в ямы и засыпали землей</a:t>
            </a:r>
            <a:endParaRPr lang="ru-RU" sz="2400" b="1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143240" y="1928802"/>
            <a:ext cx="5715040" cy="714380"/>
          </a:xfrm>
          <a:prstGeom prst="round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Стрелка вправо 11">
            <a:hlinkClick r:id="" action="ppaction://hlinkshowjump?jump=nextslide">
              <a:snd r:embed="rId2" name="chimes.wav"/>
            </a:hlinkClick>
          </p:cNvPr>
          <p:cNvSpPr/>
          <p:nvPr/>
        </p:nvSpPr>
        <p:spPr>
          <a:xfrm>
            <a:off x="7929586" y="6143644"/>
            <a:ext cx="1000132" cy="500066"/>
          </a:xfrm>
          <a:prstGeom prst="rightArrow">
            <a:avLst/>
          </a:prstGeom>
          <a:solidFill>
            <a:schemeClr val="accent4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928662" y="357166"/>
            <a:ext cx="7215238" cy="1143008"/>
          </a:xfrm>
          <a:prstGeom prst="roundRect">
            <a:avLst/>
          </a:prstGeom>
          <a:solidFill>
            <a:schemeClr val="bg1">
              <a:alpha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17. </a:t>
            </a:r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Как сохраняли большое количество мяса и жира?</a:t>
            </a:r>
            <a:endParaRPr lang="ru-RU" sz="2400" b="1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3143240" y="2857496"/>
            <a:ext cx="5715040" cy="71438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Переход хода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3143240" y="2857496"/>
            <a:ext cx="5715040" cy="71438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Заливали соленой морской водой</a:t>
            </a:r>
            <a:endParaRPr lang="ru-RU" sz="2400" b="1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3143240" y="2857496"/>
            <a:ext cx="5715040" cy="714380"/>
          </a:xfrm>
          <a:prstGeom prst="round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3143240" y="3786190"/>
            <a:ext cx="5715040" cy="71438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Переход хода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3143240" y="3786190"/>
            <a:ext cx="5715040" cy="71438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Складывали в глубокой пещере у холодной стены</a:t>
            </a:r>
            <a:endParaRPr lang="ru-RU" sz="2400" b="1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3143240" y="3786190"/>
            <a:ext cx="5715040" cy="714380"/>
          </a:xfrm>
          <a:prstGeom prst="round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3143240" y="4714884"/>
            <a:ext cx="5715040" cy="71438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Переход хода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3143240" y="4714884"/>
            <a:ext cx="5715040" cy="71438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Мясо и жир коптили в дыму костра</a:t>
            </a:r>
            <a:endParaRPr lang="ru-RU" sz="2400" b="1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3143240" y="4714884"/>
            <a:ext cx="5715040" cy="714380"/>
          </a:xfrm>
          <a:prstGeom prst="round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314" name="Picture 2" descr="C:\Users\Владелец\Desktop\Рисунок1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5720" y="3286124"/>
            <a:ext cx="2513013" cy="3132137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8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9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9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357166"/>
            <a:ext cx="8501122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3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Инструкция</a:t>
            </a:r>
          </a:p>
          <a:p>
            <a:pPr algn="ctr">
              <a:defRPr/>
            </a:pPr>
            <a:endParaRPr lang="ru-RU" sz="1000" b="1" dirty="0" smtClean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 игре может участвовать от двух и более учащихся или команд. Игроки по очереди отвечают на вопросы. Проверить себя можно, нажав на карточку с вопросом. Если ответ неверный, то на карточке будет написано </a:t>
            </a:r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«Переход хода» </a:t>
            </a:r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 на этот вопрос отвечает следующий. Если ответ верный, то на карточке будет написано </a:t>
            </a:r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«Верно + 1»</a:t>
            </a:r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 Кто наберёт наибольшее количество баллов, тот будет победителем. </a:t>
            </a:r>
          </a:p>
          <a:p>
            <a:pPr algn="just">
              <a:defRPr/>
            </a:pPr>
            <a:endParaRPr lang="ru-RU" sz="24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Перейти к следующему вопросу  можно при помощи </a:t>
            </a:r>
          </a:p>
          <a:p>
            <a:pPr algn="just">
              <a:defRPr/>
            </a:pPr>
            <a:endParaRPr lang="ru-RU" sz="2400" dirty="0" smtClean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трелка вправо 2"/>
          <p:cNvSpPr/>
          <p:nvPr/>
        </p:nvSpPr>
        <p:spPr>
          <a:xfrm>
            <a:off x="7572396" y="3929066"/>
            <a:ext cx="1000132" cy="500066"/>
          </a:xfrm>
          <a:prstGeom prst="rightArrow">
            <a:avLst/>
          </a:prstGeom>
          <a:solidFill>
            <a:schemeClr val="accent6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6" name="Прямоугольник 5">
            <a:hlinkClick r:id="rId2" action="ppaction://hlinksldjump"/>
          </p:cNvPr>
          <p:cNvSpPr/>
          <p:nvPr/>
        </p:nvSpPr>
        <p:spPr>
          <a:xfrm>
            <a:off x="3143240" y="5643578"/>
            <a:ext cx="2857520" cy="57150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Начать игру</a:t>
            </a:r>
            <a:endParaRPr lang="ru-RU" sz="3200" b="1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Управляющая кнопка: документ 6">
            <a:hlinkClick r:id="" action="ppaction://hlinkshowjump?jump=lastslide" highlightClick="1"/>
          </p:cNvPr>
          <p:cNvSpPr/>
          <p:nvPr/>
        </p:nvSpPr>
        <p:spPr>
          <a:xfrm>
            <a:off x="285720" y="285728"/>
            <a:ext cx="571504" cy="642942"/>
          </a:xfrm>
          <a:prstGeom prst="actionButtonDocumen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кругленный прямоугольник 8"/>
          <p:cNvSpPr/>
          <p:nvPr/>
        </p:nvSpPr>
        <p:spPr>
          <a:xfrm>
            <a:off x="3143240" y="1928802"/>
            <a:ext cx="5715040" cy="71438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Верно  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+ 1</a:t>
            </a:r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143240" y="1928802"/>
            <a:ext cx="5715040" cy="71438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Полоска шкуры с шеи оленя</a:t>
            </a:r>
            <a:endParaRPr lang="ru-RU" sz="2400" b="1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143240" y="1928802"/>
            <a:ext cx="5715040" cy="714380"/>
          </a:xfrm>
          <a:prstGeom prst="round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Стрелка вправо 11">
            <a:hlinkClick r:id="" action="ppaction://hlinkshowjump?jump=nextslide">
              <a:snd r:embed="rId2" name="chimes.wav"/>
            </a:hlinkClick>
          </p:cNvPr>
          <p:cNvSpPr/>
          <p:nvPr/>
        </p:nvSpPr>
        <p:spPr>
          <a:xfrm>
            <a:off x="7929586" y="6143644"/>
            <a:ext cx="1000132" cy="500066"/>
          </a:xfrm>
          <a:prstGeom prst="rightArrow">
            <a:avLst/>
          </a:prstGeom>
          <a:solidFill>
            <a:schemeClr val="accent6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928662" y="357166"/>
            <a:ext cx="7215238" cy="1143008"/>
          </a:xfrm>
          <a:prstGeom prst="roundRect">
            <a:avLst/>
          </a:prstGeom>
          <a:solidFill>
            <a:schemeClr val="bg1">
              <a:alpha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18. </a:t>
            </a:r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Что считалось лучшим украшением в женской одежде?</a:t>
            </a:r>
            <a:endParaRPr lang="ru-RU" sz="2400" b="1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3143240" y="2857496"/>
            <a:ext cx="5715040" cy="71438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Переход хода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3143240" y="2857496"/>
            <a:ext cx="5715040" cy="71438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Ожерелье из клювов птиц</a:t>
            </a:r>
            <a:endParaRPr lang="ru-RU" sz="2400" b="1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3143240" y="2857496"/>
            <a:ext cx="5715040" cy="714380"/>
          </a:xfrm>
          <a:prstGeom prst="round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3143240" y="3786190"/>
            <a:ext cx="5715040" cy="71438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Переход хода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3143240" y="3786190"/>
            <a:ext cx="5715040" cy="71438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Ленты для волос из шкуры лося</a:t>
            </a:r>
            <a:endParaRPr lang="ru-RU" sz="2400" b="1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3143240" y="3857628"/>
            <a:ext cx="5715040" cy="642942"/>
          </a:xfrm>
          <a:prstGeom prst="round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3143240" y="4714884"/>
            <a:ext cx="5715040" cy="71438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Переход хода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3143240" y="4714884"/>
            <a:ext cx="5715040" cy="71438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Накидка из шкуры волка</a:t>
            </a:r>
            <a:endParaRPr lang="ru-RU" sz="2400" b="1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3143240" y="4786322"/>
            <a:ext cx="5715040" cy="642942"/>
          </a:xfrm>
          <a:prstGeom prst="round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 descr="C:\Users\Владелец\Desktop\Рисунок1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596" y="3357562"/>
            <a:ext cx="2513013" cy="3132137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8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9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9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кругленный прямоугольник 8"/>
          <p:cNvSpPr/>
          <p:nvPr/>
        </p:nvSpPr>
        <p:spPr>
          <a:xfrm>
            <a:off x="3143240" y="1928802"/>
            <a:ext cx="5715040" cy="71438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Переход хода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143240" y="1928802"/>
            <a:ext cx="5715040" cy="71438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Медведя</a:t>
            </a:r>
            <a:endParaRPr lang="ru-RU" sz="2400" b="1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143240" y="1928802"/>
            <a:ext cx="5715040" cy="714380"/>
          </a:xfrm>
          <a:prstGeom prst="round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Стрелка вправо 11">
            <a:hlinkClick r:id="" action="ppaction://hlinkshowjump?jump=nextslide">
              <a:snd r:embed="rId2" name="chimes.wav"/>
            </a:hlinkClick>
          </p:cNvPr>
          <p:cNvSpPr/>
          <p:nvPr/>
        </p:nvSpPr>
        <p:spPr>
          <a:xfrm>
            <a:off x="7929586" y="6143644"/>
            <a:ext cx="1000132" cy="500066"/>
          </a:xfrm>
          <a:prstGeom prst="rightArrow">
            <a:avLst/>
          </a:prstGeom>
          <a:solidFill>
            <a:schemeClr val="accent6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928662" y="357166"/>
            <a:ext cx="7215238" cy="1143008"/>
          </a:xfrm>
          <a:prstGeom prst="roundRect">
            <a:avLst/>
          </a:prstGeom>
          <a:solidFill>
            <a:schemeClr val="bg1">
              <a:alpha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19. </a:t>
            </a: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Ожерелье из клыков какого животного было лучшим подарком охотнику?</a:t>
            </a:r>
            <a:endParaRPr lang="ru-RU" sz="2400" b="1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3143240" y="2857496"/>
            <a:ext cx="5715040" cy="71438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Переход хода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3143240" y="2857496"/>
            <a:ext cx="5715040" cy="71438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Лисицы</a:t>
            </a:r>
            <a:endParaRPr lang="ru-RU" sz="2400" b="1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3143240" y="2857496"/>
            <a:ext cx="5715040" cy="714380"/>
          </a:xfrm>
          <a:prstGeom prst="round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3143240" y="3786190"/>
            <a:ext cx="5715040" cy="71438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Переход хода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3143240" y="3786190"/>
            <a:ext cx="5715040" cy="71438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Рыси</a:t>
            </a:r>
            <a:endParaRPr lang="ru-RU" sz="2400" b="1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3143240" y="3786190"/>
            <a:ext cx="5715040" cy="714380"/>
          </a:xfrm>
          <a:prstGeom prst="round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3143240" y="4714884"/>
            <a:ext cx="5715040" cy="71438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Верно  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+ 1</a:t>
            </a:r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3143240" y="4714884"/>
            <a:ext cx="5715040" cy="71438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Волка</a:t>
            </a:r>
            <a:endParaRPr lang="ru-RU" sz="2400" b="1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3143240" y="4714884"/>
            <a:ext cx="5715040" cy="714380"/>
          </a:xfrm>
          <a:prstGeom prst="round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2" name="Picture 2" descr="C:\Users\Владелец\Desktop\Рисунок1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596" y="3429000"/>
            <a:ext cx="2513013" cy="3132137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8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9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9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кругленный прямоугольник 8"/>
          <p:cNvSpPr/>
          <p:nvPr/>
        </p:nvSpPr>
        <p:spPr>
          <a:xfrm>
            <a:off x="3143240" y="1928802"/>
            <a:ext cx="5715040" cy="71438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Переход хода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143240" y="1928802"/>
            <a:ext cx="5715040" cy="71438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Ау замерз ночью от холода</a:t>
            </a:r>
            <a:endParaRPr lang="ru-RU" sz="2400" b="1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143240" y="1928802"/>
            <a:ext cx="5715040" cy="714380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Стрелка вправо 11">
            <a:hlinkClick r:id="" action="ppaction://hlinkshowjump?jump=nextslide">
              <a:snd r:embed="rId2" name="chimes.wav"/>
            </a:hlinkClick>
          </p:cNvPr>
          <p:cNvSpPr/>
          <p:nvPr/>
        </p:nvSpPr>
        <p:spPr>
          <a:xfrm>
            <a:off x="7929586" y="6143644"/>
            <a:ext cx="1000132" cy="500066"/>
          </a:xfrm>
          <a:prstGeom prst="rightArrow">
            <a:avLst/>
          </a:prstGeom>
          <a:solidFill>
            <a:schemeClr val="accent4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928662" y="357166"/>
            <a:ext cx="7215238" cy="1143008"/>
          </a:xfrm>
          <a:prstGeom prst="roundRect">
            <a:avLst/>
          </a:prstGeom>
          <a:solidFill>
            <a:schemeClr val="bg1">
              <a:alpha val="8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18. Как погиб Главный охотник АУ?</a:t>
            </a:r>
            <a:endParaRPr lang="ru-RU" sz="2400" b="1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3143240" y="2857496"/>
            <a:ext cx="5715040" cy="71438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Верно  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+ 1</a:t>
            </a:r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3143240" y="2857496"/>
            <a:ext cx="5715040" cy="71438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Его придавило тушей убитого медведя</a:t>
            </a:r>
            <a:endParaRPr lang="ru-RU" sz="2400" b="1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3143240" y="2857496"/>
            <a:ext cx="5715040" cy="714380"/>
          </a:xfrm>
          <a:prstGeom prst="round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3143240" y="3786190"/>
            <a:ext cx="5715040" cy="71438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Переход хода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3143240" y="3786190"/>
            <a:ext cx="5715040" cy="71438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Он уснул и обгорел у костра</a:t>
            </a:r>
            <a:endParaRPr lang="ru-RU" sz="2400" b="1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3143240" y="3786190"/>
            <a:ext cx="5715040" cy="714380"/>
          </a:xfrm>
          <a:prstGeom prst="round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3143240" y="4714884"/>
            <a:ext cx="5715040" cy="71438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Переход хода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3143240" y="4714884"/>
            <a:ext cx="5715040" cy="71438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Ау покарали за потухший костер</a:t>
            </a:r>
            <a:endParaRPr lang="ru-RU" sz="2400" b="1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3143240" y="4714884"/>
            <a:ext cx="5715040" cy="714380"/>
          </a:xfrm>
          <a:prstGeom prst="round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2290" name="Picture 2" descr="C:\Users\Владелец\Desktop\Рисунок1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A"/>
              </a:clrFrom>
              <a:clrTo>
                <a:srgbClr val="FFFFFA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5720" y="3357562"/>
            <a:ext cx="2513013" cy="3132137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8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9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9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кругленный прямоугольник 8"/>
          <p:cNvSpPr/>
          <p:nvPr/>
        </p:nvSpPr>
        <p:spPr>
          <a:xfrm>
            <a:off x="3143240" y="1928802"/>
            <a:ext cx="5715040" cy="71438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Верно  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+ 1</a:t>
            </a:r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143240" y="1928802"/>
            <a:ext cx="5715040" cy="71438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Его убили сородичи, перепутав с Кровавым Хоро</a:t>
            </a:r>
            <a:endParaRPr lang="ru-RU" sz="2400" b="1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143240" y="1928802"/>
            <a:ext cx="5715040" cy="714380"/>
          </a:xfrm>
          <a:prstGeom prst="round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Стрелка вправо 11">
            <a:hlinkClick r:id="" action="ppaction://hlinkshowjump?jump=nextslide">
              <a:snd r:embed="rId2" name="chimes.wav"/>
            </a:hlinkClick>
          </p:cNvPr>
          <p:cNvSpPr/>
          <p:nvPr/>
        </p:nvSpPr>
        <p:spPr>
          <a:xfrm>
            <a:off x="7929586" y="6143644"/>
            <a:ext cx="1000132" cy="500066"/>
          </a:xfrm>
          <a:prstGeom prst="rightArrow">
            <a:avLst/>
          </a:prstGeom>
          <a:solidFill>
            <a:schemeClr val="accent6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928662" y="357166"/>
            <a:ext cx="7215238" cy="1143008"/>
          </a:xfrm>
          <a:prstGeom prst="roundRect">
            <a:avLst/>
          </a:prstGeom>
          <a:solidFill>
            <a:schemeClr val="bg1">
              <a:alpha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19. Что произошло с охотником Кремнем?</a:t>
            </a:r>
            <a:endParaRPr lang="ru-RU" sz="2400" b="1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3143240" y="2857496"/>
            <a:ext cx="5715040" cy="71438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Переход хода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3143240" y="2857496"/>
            <a:ext cx="5715040" cy="71438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Кремень ушел из родного племени</a:t>
            </a:r>
            <a:endParaRPr lang="ru-RU" sz="2400" b="1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3143240" y="2857496"/>
            <a:ext cx="5715040" cy="714380"/>
          </a:xfrm>
          <a:prstGeom prst="round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3143240" y="3786190"/>
            <a:ext cx="5715040" cy="71438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Переход хода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3143240" y="3786190"/>
            <a:ext cx="5715040" cy="71438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Льок убил Кремня в поединке</a:t>
            </a:r>
            <a:endParaRPr lang="ru-RU" sz="2400" b="1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3143240" y="3857628"/>
            <a:ext cx="5715040" cy="642942"/>
          </a:xfrm>
          <a:prstGeom prst="round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3143240" y="4714884"/>
            <a:ext cx="5715040" cy="71438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Переход хода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3143240" y="4714884"/>
            <a:ext cx="5715040" cy="71438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Кремень снова стал Главным охотником</a:t>
            </a:r>
            <a:endParaRPr lang="ru-RU" sz="2400" b="1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3143240" y="4786322"/>
            <a:ext cx="5715040" cy="642942"/>
          </a:xfrm>
          <a:prstGeom prst="round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 descr="C:\Users\Владелец\Desktop\Рисунок1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596" y="3357562"/>
            <a:ext cx="2513013" cy="3132137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8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9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9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кругленный прямоугольник 8"/>
          <p:cNvSpPr/>
          <p:nvPr/>
        </p:nvSpPr>
        <p:spPr>
          <a:xfrm>
            <a:off x="3143240" y="1928802"/>
            <a:ext cx="5715040" cy="71438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Переход хода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143240" y="1928802"/>
            <a:ext cx="5715040" cy="71438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Они боялись Кровавого Хоро</a:t>
            </a:r>
            <a:endParaRPr lang="ru-RU" sz="2400" b="1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143240" y="1928802"/>
            <a:ext cx="5715040" cy="714380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Стрелка вправо 11">
            <a:hlinkClick r:id="" action="ppaction://hlinkshowjump?jump=nextslide">
              <a:snd r:embed="rId2" name="chimes.wav"/>
            </a:hlinkClick>
          </p:cNvPr>
          <p:cNvSpPr/>
          <p:nvPr/>
        </p:nvSpPr>
        <p:spPr>
          <a:xfrm>
            <a:off x="7929586" y="6143644"/>
            <a:ext cx="1000132" cy="500066"/>
          </a:xfrm>
          <a:prstGeom prst="rightArrow">
            <a:avLst/>
          </a:prstGeom>
          <a:solidFill>
            <a:schemeClr val="accent4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928662" y="357166"/>
            <a:ext cx="7215238" cy="1143008"/>
          </a:xfrm>
          <a:prstGeom prst="roundRect">
            <a:avLst/>
          </a:prstGeom>
          <a:solidFill>
            <a:schemeClr val="bg1">
              <a:alpha val="8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20. Почему Льок и Бей убежали из своего племени?</a:t>
            </a:r>
            <a:endParaRPr lang="ru-RU" sz="2400" b="1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3143240" y="2857496"/>
            <a:ext cx="5715040" cy="71438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Верно  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+ 1</a:t>
            </a:r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3143240" y="2857496"/>
            <a:ext cx="5715040" cy="71438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Они спасались от гибели</a:t>
            </a:r>
            <a:endParaRPr lang="ru-RU" sz="2400" b="1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3143240" y="2857496"/>
            <a:ext cx="5715040" cy="714380"/>
          </a:xfrm>
          <a:prstGeom prst="round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3143240" y="3786190"/>
            <a:ext cx="5715040" cy="71438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Переход хода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3143240" y="3786190"/>
            <a:ext cx="5715040" cy="71438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Они не хотели отправляться на промысел</a:t>
            </a:r>
            <a:endParaRPr lang="ru-RU" sz="2400" b="1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3143240" y="3786190"/>
            <a:ext cx="5715040" cy="714380"/>
          </a:xfrm>
          <a:prstGeom prst="round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3143240" y="4714884"/>
            <a:ext cx="5715040" cy="71438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Переход хода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3143240" y="4714884"/>
            <a:ext cx="5715040" cy="71438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Льок и Бей не убегали из своего племени</a:t>
            </a:r>
            <a:endParaRPr lang="ru-RU" sz="2400" b="1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3143240" y="4714884"/>
            <a:ext cx="5715040" cy="714380"/>
          </a:xfrm>
          <a:prstGeom prst="round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2290" name="Picture 2" descr="C:\Users\Владелец\Desktop\Рисунок1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A"/>
              </a:clrFrom>
              <a:clrTo>
                <a:srgbClr val="FFFFFA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5720" y="3357562"/>
            <a:ext cx="2513013" cy="3132137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8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9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9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кругленный прямоугольник 8"/>
          <p:cNvSpPr/>
          <p:nvPr/>
        </p:nvSpPr>
        <p:spPr>
          <a:xfrm>
            <a:off x="3143240" y="1928802"/>
            <a:ext cx="5715040" cy="71438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Переход хода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143240" y="1928802"/>
            <a:ext cx="5715040" cy="71438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Южное племя общалось жестами</a:t>
            </a:r>
            <a:endParaRPr lang="ru-RU" sz="2400" b="1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143240" y="1928802"/>
            <a:ext cx="5715040" cy="714380"/>
          </a:xfrm>
          <a:prstGeom prst="round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Стрелка вправо 11">
            <a:hlinkClick r:id="" action="ppaction://hlinkshowjump?jump=nextslide">
              <a:snd r:embed="rId2" name="chimes.wav"/>
            </a:hlinkClick>
          </p:cNvPr>
          <p:cNvSpPr/>
          <p:nvPr/>
        </p:nvSpPr>
        <p:spPr>
          <a:xfrm>
            <a:off x="7929586" y="6143644"/>
            <a:ext cx="1000132" cy="500066"/>
          </a:xfrm>
          <a:prstGeom prst="rightArrow">
            <a:avLst/>
          </a:prstGeom>
          <a:solidFill>
            <a:schemeClr val="accent4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1285852" y="428604"/>
            <a:ext cx="7215238" cy="1143008"/>
          </a:xfrm>
          <a:prstGeom prst="roundRect">
            <a:avLst/>
          </a:prstGeom>
          <a:solidFill>
            <a:schemeClr val="bg1">
              <a:alpha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21. Почему Льок и Бэй сначала не понимали людей южного племени?</a:t>
            </a:r>
            <a:endParaRPr lang="ru-RU" sz="2400" b="1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3143240" y="2857496"/>
            <a:ext cx="5715040" cy="71438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Переход хода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3143240" y="2857496"/>
            <a:ext cx="5715040" cy="71438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 племен еще не было речи</a:t>
            </a:r>
            <a:endParaRPr lang="ru-RU" sz="2400" b="1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3143240" y="2857496"/>
            <a:ext cx="5715040" cy="714380"/>
          </a:xfrm>
          <a:prstGeom prst="round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3143240" y="3786190"/>
            <a:ext cx="5715040" cy="71438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Переход хода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3143240" y="3786190"/>
            <a:ext cx="5715040" cy="71438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Льок и Бей не умели говорить</a:t>
            </a:r>
            <a:endParaRPr lang="ru-RU" sz="2400" b="1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3143240" y="3786190"/>
            <a:ext cx="5715040" cy="714380"/>
          </a:xfrm>
          <a:prstGeom prst="round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3143240" y="4714884"/>
            <a:ext cx="5715040" cy="71438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Верно   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+ 1</a:t>
            </a:r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3143240" y="4714884"/>
            <a:ext cx="5715040" cy="71438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Разные племена говорили на разных языках</a:t>
            </a:r>
            <a:endParaRPr lang="ru-RU" sz="2400" b="1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3143240" y="4714884"/>
            <a:ext cx="5715040" cy="714380"/>
          </a:xfrm>
          <a:prstGeom prst="round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42" name="Picture 2" descr="C:\Users\Владелец\Desktop\Рисунок1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7158" y="3286124"/>
            <a:ext cx="2513013" cy="3132137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8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9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9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кругленный прямоугольник 8"/>
          <p:cNvSpPr/>
          <p:nvPr/>
        </p:nvSpPr>
        <p:spPr>
          <a:xfrm>
            <a:off x="3143240" y="1928802"/>
            <a:ext cx="5715040" cy="71438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Верно  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+ 1</a:t>
            </a:r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143240" y="1928802"/>
            <a:ext cx="5715040" cy="71438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Заново родиться</a:t>
            </a:r>
            <a:endParaRPr lang="ru-RU" sz="2400" b="1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143240" y="1928802"/>
            <a:ext cx="5715040" cy="714380"/>
          </a:xfrm>
          <a:prstGeom prst="round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Стрелка вправо 11">
            <a:hlinkClick r:id="" action="ppaction://hlinkshowjump?jump=nextslide">
              <a:snd r:embed="rId2" name="chimes.wav"/>
            </a:hlinkClick>
          </p:cNvPr>
          <p:cNvSpPr/>
          <p:nvPr/>
        </p:nvSpPr>
        <p:spPr>
          <a:xfrm>
            <a:off x="7929586" y="6143644"/>
            <a:ext cx="1000132" cy="500066"/>
          </a:xfrm>
          <a:prstGeom prst="rightArrow">
            <a:avLst/>
          </a:prstGeom>
          <a:solidFill>
            <a:schemeClr val="accent4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928662" y="357166"/>
            <a:ext cx="7215238" cy="1143008"/>
          </a:xfrm>
          <a:prstGeom prst="roundRect">
            <a:avLst/>
          </a:prstGeom>
          <a:solidFill>
            <a:schemeClr val="bg1">
              <a:alpha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22. Что должны были сделать Льок и Бей, чтобы стать сыновьями нового племени?</a:t>
            </a:r>
            <a:endParaRPr lang="ru-RU" sz="2400" b="1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3143240" y="2857496"/>
            <a:ext cx="5715040" cy="71438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Переход хода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3143240" y="2857496"/>
            <a:ext cx="5715040" cy="71438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Отречься от своего племени</a:t>
            </a:r>
            <a:endParaRPr lang="ru-RU" sz="2400" b="1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3143240" y="2857496"/>
            <a:ext cx="5715040" cy="714380"/>
          </a:xfrm>
          <a:prstGeom prst="round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3143240" y="3786190"/>
            <a:ext cx="5715040" cy="71438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Переход хода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3143240" y="3786190"/>
            <a:ext cx="5715040" cy="71438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Научиться мастерить ловушки</a:t>
            </a:r>
            <a:endParaRPr lang="ru-RU" sz="2400" b="1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3143240" y="3786190"/>
            <a:ext cx="5715040" cy="714380"/>
          </a:xfrm>
          <a:prstGeom prst="round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3143240" y="4714884"/>
            <a:ext cx="5715040" cy="71438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Переход хода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3143240" y="4714884"/>
            <a:ext cx="5715040" cy="71438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Добыть на охоте волка</a:t>
            </a:r>
            <a:endParaRPr lang="ru-RU" sz="2400" b="1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3143240" y="4714884"/>
            <a:ext cx="5715040" cy="714380"/>
          </a:xfrm>
          <a:prstGeom prst="round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314" name="Picture 2" descr="C:\Users\Владелец\Desktop\Рисунок1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5720" y="3286124"/>
            <a:ext cx="2513013" cy="3132137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8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9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9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кругленный прямоугольник 8"/>
          <p:cNvSpPr/>
          <p:nvPr/>
        </p:nvSpPr>
        <p:spPr>
          <a:xfrm>
            <a:off x="3143240" y="1928802"/>
            <a:ext cx="5715040" cy="71438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Переход хода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143240" y="1928802"/>
            <a:ext cx="5715040" cy="71438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Слово «колдунья» нельзя было произносить</a:t>
            </a:r>
            <a:endParaRPr lang="ru-RU" sz="2400" b="1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143240" y="1928802"/>
            <a:ext cx="5715040" cy="714380"/>
          </a:xfrm>
          <a:prstGeom prst="round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Стрелка вправо 11">
            <a:hlinkClick r:id="" action="ppaction://hlinkshowjump?jump=nextslide">
              <a:snd r:embed="rId2" name="chimes.wav"/>
            </a:hlinkClick>
          </p:cNvPr>
          <p:cNvSpPr/>
          <p:nvPr/>
        </p:nvSpPr>
        <p:spPr>
          <a:xfrm>
            <a:off x="7929586" y="6143644"/>
            <a:ext cx="1000132" cy="500066"/>
          </a:xfrm>
          <a:prstGeom prst="rightArrow">
            <a:avLst/>
          </a:prstGeom>
          <a:solidFill>
            <a:schemeClr val="accent4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928662" y="357166"/>
            <a:ext cx="7215238" cy="1143008"/>
          </a:xfrm>
          <a:prstGeom prst="roundRect">
            <a:avLst/>
          </a:prstGeom>
          <a:solidFill>
            <a:schemeClr val="bg1">
              <a:alpha val="8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23. Почему колдунью в племени южных людей нельзя назвать главой рода?</a:t>
            </a:r>
            <a:endParaRPr lang="ru-RU" sz="2400" b="1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3143240" y="2857496"/>
            <a:ext cx="5715040" cy="71438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Верно  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+ 1</a:t>
            </a:r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3143240" y="2857496"/>
            <a:ext cx="5715040" cy="71438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 племени не было колдуний</a:t>
            </a:r>
            <a:endParaRPr lang="ru-RU" sz="2400" b="1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3143240" y="2857496"/>
            <a:ext cx="5715040" cy="714380"/>
          </a:xfrm>
          <a:prstGeom prst="round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3143240" y="3786190"/>
            <a:ext cx="5715040" cy="71438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Переход хода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3143240" y="3786190"/>
            <a:ext cx="5715040" cy="71438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Она была еще молодой девушкой</a:t>
            </a:r>
            <a:endParaRPr lang="ru-RU" sz="2400" b="1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3143240" y="3786190"/>
            <a:ext cx="5715040" cy="714380"/>
          </a:xfrm>
          <a:prstGeom prst="round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3143240" y="4714884"/>
            <a:ext cx="5715040" cy="71438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Переход хода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3143240" y="4714884"/>
            <a:ext cx="5715040" cy="71438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Главой рода мог быть только мужчина</a:t>
            </a:r>
            <a:endParaRPr lang="ru-RU" sz="2400" b="1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3143240" y="4714884"/>
            <a:ext cx="5715040" cy="714380"/>
          </a:xfrm>
          <a:prstGeom prst="round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266" name="Picture 2" descr="C:\Users\Владелец\Desktop\Рисунок1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DFEFF"/>
              </a:clrFrom>
              <a:clrTo>
                <a:srgbClr val="FDFE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5720" y="3357562"/>
            <a:ext cx="2513013" cy="3132137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8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9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9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кругленный прямоугольник 8"/>
          <p:cNvSpPr/>
          <p:nvPr/>
        </p:nvSpPr>
        <p:spPr>
          <a:xfrm>
            <a:off x="3143240" y="1928802"/>
            <a:ext cx="5715040" cy="71438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Переход хода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143240" y="1928802"/>
            <a:ext cx="5715040" cy="71438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Закалывали копьями</a:t>
            </a:r>
            <a:endParaRPr lang="ru-RU" sz="2400" b="1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143240" y="1928802"/>
            <a:ext cx="5715040" cy="714380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Стрелка вправо 11">
            <a:hlinkClick r:id="" action="ppaction://hlinkshowjump?jump=nextslide">
              <a:snd r:embed="rId2" name="chimes.wav"/>
            </a:hlinkClick>
          </p:cNvPr>
          <p:cNvSpPr/>
          <p:nvPr/>
        </p:nvSpPr>
        <p:spPr>
          <a:xfrm>
            <a:off x="7929586" y="6143644"/>
            <a:ext cx="1000132" cy="500066"/>
          </a:xfrm>
          <a:prstGeom prst="rightArrow">
            <a:avLst/>
          </a:prstGeom>
          <a:solidFill>
            <a:schemeClr val="accent4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928662" y="357166"/>
            <a:ext cx="7215238" cy="1143008"/>
          </a:xfrm>
          <a:prstGeom prst="roundRect">
            <a:avLst/>
          </a:prstGeom>
          <a:solidFill>
            <a:schemeClr val="bg1">
              <a:alpha val="8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24. Что было нового у людей южного племени в охоте на зверей? </a:t>
            </a:r>
            <a:endParaRPr lang="ru-RU" sz="2400" b="1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3143240" y="2857496"/>
            <a:ext cx="5715040" cy="71438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Верно  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+ 1</a:t>
            </a:r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3143240" y="2857496"/>
            <a:ext cx="5715040" cy="71438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Они ставили ловушки</a:t>
            </a:r>
            <a:endParaRPr lang="ru-RU" sz="2400" b="1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3143240" y="2857496"/>
            <a:ext cx="5715040" cy="714380"/>
          </a:xfrm>
          <a:prstGeom prst="round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3143240" y="3786190"/>
            <a:ext cx="5715040" cy="71438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Переход хода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3143240" y="3786190"/>
            <a:ext cx="5715040" cy="71438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Забрасывали камнями с дерева</a:t>
            </a:r>
            <a:endParaRPr lang="ru-RU" sz="2400" b="1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3143240" y="3786190"/>
            <a:ext cx="5715040" cy="714380"/>
          </a:xfrm>
          <a:prstGeom prst="round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3143240" y="4714884"/>
            <a:ext cx="5715040" cy="71438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Переход хода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3143240" y="4714884"/>
            <a:ext cx="5715040" cy="71438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Загоняли зверя до его гибели</a:t>
            </a:r>
            <a:endParaRPr lang="ru-RU" sz="2400" b="1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3143240" y="4714884"/>
            <a:ext cx="5715040" cy="714380"/>
          </a:xfrm>
          <a:prstGeom prst="round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2290" name="Picture 2" descr="C:\Users\Владелец\Desktop\Рисунок1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A"/>
              </a:clrFrom>
              <a:clrTo>
                <a:srgbClr val="FFFFFA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5720" y="3357562"/>
            <a:ext cx="2513013" cy="3132137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8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9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9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кругленный прямоугольник 8"/>
          <p:cNvSpPr/>
          <p:nvPr/>
        </p:nvSpPr>
        <p:spPr>
          <a:xfrm>
            <a:off x="3143240" y="1928802"/>
            <a:ext cx="5715040" cy="71438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Верно  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+ 1</a:t>
            </a:r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143240" y="1928802"/>
            <a:ext cx="5715040" cy="71438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Он научился мастерить изделия для охоты</a:t>
            </a:r>
            <a:endParaRPr lang="ru-RU" sz="2400" b="1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143240" y="1928802"/>
            <a:ext cx="5715040" cy="714380"/>
          </a:xfrm>
          <a:prstGeom prst="round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Стрелка вправо 11">
            <a:hlinkClick r:id="" action="ppaction://hlinkshowjump?jump=nextslide">
              <a:snd r:embed="rId2" name="chimes.wav"/>
            </a:hlinkClick>
          </p:cNvPr>
          <p:cNvSpPr/>
          <p:nvPr/>
        </p:nvSpPr>
        <p:spPr>
          <a:xfrm>
            <a:off x="7929586" y="6143644"/>
            <a:ext cx="1000132" cy="500066"/>
          </a:xfrm>
          <a:prstGeom prst="rightArrow">
            <a:avLst/>
          </a:prstGeom>
          <a:solidFill>
            <a:schemeClr val="accent4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928662" y="357166"/>
            <a:ext cx="7215238" cy="1143008"/>
          </a:xfrm>
          <a:prstGeom prst="roundRect">
            <a:avLst/>
          </a:prstGeom>
          <a:solidFill>
            <a:schemeClr val="bg1">
              <a:alpha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25. Почему в новом племени Льока стали звать </a:t>
            </a:r>
          </a:p>
          <a:p>
            <a:r>
              <a:rPr lang="ru-RU" sz="2400" b="1" dirty="0" err="1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Мон</a:t>
            </a:r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400" b="1" dirty="0" err="1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Кибу</a:t>
            </a:r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ru-RU" sz="2400" b="1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3143240" y="2857496"/>
            <a:ext cx="5715040" cy="71438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Переход хода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3143240" y="2857496"/>
            <a:ext cx="5715040" cy="71438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Льок стал колдуном нового племени</a:t>
            </a:r>
            <a:endParaRPr lang="ru-RU" sz="2400" b="1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3143240" y="2857496"/>
            <a:ext cx="5715040" cy="714380"/>
          </a:xfrm>
          <a:prstGeom prst="round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3143240" y="3786190"/>
            <a:ext cx="5715040" cy="71438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Переход хода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3143240" y="3786190"/>
            <a:ext cx="5715040" cy="71438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Так называли чужаков в племени</a:t>
            </a:r>
            <a:endParaRPr lang="ru-RU" sz="2400" b="1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3143240" y="3786190"/>
            <a:ext cx="5715040" cy="714380"/>
          </a:xfrm>
          <a:prstGeom prst="round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3143240" y="4714884"/>
            <a:ext cx="5715040" cy="71438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Переход хода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3143240" y="4714884"/>
            <a:ext cx="5715040" cy="71438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Льок стал Главным охотником нового племени</a:t>
            </a:r>
            <a:endParaRPr lang="ru-RU" sz="2400" b="1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3143240" y="4714884"/>
            <a:ext cx="5715040" cy="714380"/>
          </a:xfrm>
          <a:prstGeom prst="round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314" name="Picture 2" descr="C:\Users\Владелец\Desktop\Рисунок1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5720" y="3286124"/>
            <a:ext cx="2513013" cy="3132137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8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9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9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кругленный прямоугольник 8"/>
          <p:cNvSpPr/>
          <p:nvPr/>
        </p:nvSpPr>
        <p:spPr>
          <a:xfrm>
            <a:off x="3143240" y="1928802"/>
            <a:ext cx="5715040" cy="71438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Переход хода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143240" y="1928802"/>
            <a:ext cx="5715040" cy="71438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 берегу лесного озера</a:t>
            </a:r>
            <a:endParaRPr lang="ru-RU" sz="2400" b="1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143240" y="1928802"/>
            <a:ext cx="5715040" cy="714380"/>
          </a:xfrm>
          <a:prstGeom prst="round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Стрелка вправо 11">
            <a:hlinkClick r:id="" action="ppaction://hlinkshowjump?jump=nextslide">
              <a:snd r:embed="rId2" name="chimes.wav"/>
            </a:hlinkClick>
          </p:cNvPr>
          <p:cNvSpPr/>
          <p:nvPr/>
        </p:nvSpPr>
        <p:spPr>
          <a:xfrm>
            <a:off x="7929586" y="6143644"/>
            <a:ext cx="1000132" cy="500066"/>
          </a:xfrm>
          <a:prstGeom prst="rightArrow">
            <a:avLst/>
          </a:prstGeom>
          <a:solidFill>
            <a:schemeClr val="accent6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928662" y="357166"/>
            <a:ext cx="7215238" cy="1143008"/>
          </a:xfrm>
          <a:prstGeom prst="roundRect">
            <a:avLst/>
          </a:prstGeom>
          <a:solidFill>
            <a:schemeClr val="bg1">
              <a:alpha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1. Где происходят события, рассказанные в книге?</a:t>
            </a:r>
            <a:endParaRPr lang="ru-RU" sz="2400" b="1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3143240" y="2857496"/>
            <a:ext cx="5715040" cy="71438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Переход хода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3143240" y="2857496"/>
            <a:ext cx="5715040" cy="71438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 дремучем лесу</a:t>
            </a:r>
            <a:endParaRPr lang="ru-RU" sz="2400" b="1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3143240" y="2857496"/>
            <a:ext cx="5715040" cy="642942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3143240" y="3786190"/>
            <a:ext cx="5715040" cy="71438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Верно  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+ 1</a:t>
            </a:r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3143240" y="3786190"/>
            <a:ext cx="5715040" cy="71438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 берегу реки Выг и Белого моря</a:t>
            </a:r>
            <a:endParaRPr lang="ru-RU" sz="2400" b="1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3143240" y="3786190"/>
            <a:ext cx="5715040" cy="714380"/>
          </a:xfrm>
          <a:prstGeom prst="round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3143240" y="4714884"/>
            <a:ext cx="5715040" cy="71438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Переход хода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3143240" y="4714884"/>
            <a:ext cx="5715040" cy="71438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 моря, у синего моря, где волны шумят на просторе»</a:t>
            </a:r>
            <a:endParaRPr lang="ru-RU" sz="2400" b="1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3143240" y="4714884"/>
            <a:ext cx="5715040" cy="714380"/>
          </a:xfrm>
          <a:prstGeom prst="round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7" name="Picture 3" descr="C:\Users\Владелец\Desktop\Рисунок1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596" y="3286124"/>
            <a:ext cx="2513013" cy="3132137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8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9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9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кругленный прямоугольник 8"/>
          <p:cNvSpPr/>
          <p:nvPr/>
        </p:nvSpPr>
        <p:spPr>
          <a:xfrm>
            <a:off x="3143240" y="1928802"/>
            <a:ext cx="5715040" cy="71438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Переход хода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143240" y="1928802"/>
            <a:ext cx="5715040" cy="71438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Охотился на лебедя</a:t>
            </a:r>
            <a:endParaRPr lang="ru-RU" sz="2400" b="1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143240" y="1928802"/>
            <a:ext cx="5715040" cy="714380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Стрелка вправо 11">
            <a:hlinkClick r:id="" action="ppaction://hlinkshowjump?jump=nextslide">
              <a:snd r:embed="rId2" name="chimes.wav"/>
            </a:hlinkClick>
          </p:cNvPr>
          <p:cNvSpPr/>
          <p:nvPr/>
        </p:nvSpPr>
        <p:spPr>
          <a:xfrm>
            <a:off x="7929586" y="6143644"/>
            <a:ext cx="1000132" cy="500066"/>
          </a:xfrm>
          <a:prstGeom prst="rightArrow">
            <a:avLst/>
          </a:prstGeom>
          <a:solidFill>
            <a:schemeClr val="accent4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928662" y="357166"/>
            <a:ext cx="7215238" cy="1143008"/>
          </a:xfrm>
          <a:prstGeom prst="roundRect">
            <a:avLst/>
          </a:prstGeom>
          <a:solidFill>
            <a:schemeClr val="bg1">
              <a:alpha val="8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26. Что делал Льок в заливе Онежского озера?</a:t>
            </a:r>
            <a:endParaRPr lang="ru-RU" sz="2400" b="1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3143240" y="2857496"/>
            <a:ext cx="5715040" cy="71438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Верно  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+ 1</a:t>
            </a:r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3143240" y="2857496"/>
            <a:ext cx="5715040" cy="71438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Выбивал фигурки зверей на скале</a:t>
            </a:r>
            <a:endParaRPr lang="ru-RU" sz="2400" b="1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3143240" y="2857496"/>
            <a:ext cx="5715040" cy="714380"/>
          </a:xfrm>
          <a:prstGeom prst="round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3143240" y="3786190"/>
            <a:ext cx="5715040" cy="71438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Переход хода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3143240" y="3786190"/>
            <a:ext cx="5715040" cy="71438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Мастерил наконечник копья</a:t>
            </a:r>
            <a:endParaRPr lang="ru-RU" sz="2400" b="1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3143240" y="3786190"/>
            <a:ext cx="5715040" cy="714380"/>
          </a:xfrm>
          <a:prstGeom prst="round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3143240" y="4714884"/>
            <a:ext cx="5715040" cy="71438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Переход хода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3143240" y="4714884"/>
            <a:ext cx="5715040" cy="71438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Ловил на самолов рыбу</a:t>
            </a:r>
            <a:endParaRPr lang="ru-RU" sz="2400" b="1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3143240" y="4714884"/>
            <a:ext cx="5715040" cy="714380"/>
          </a:xfrm>
          <a:prstGeom prst="round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2290" name="Picture 2" descr="C:\Users\Владелец\Desktop\Рисунок1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A"/>
              </a:clrFrom>
              <a:clrTo>
                <a:srgbClr val="FFFFFA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5720" y="3357562"/>
            <a:ext cx="2513013" cy="3132137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8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9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9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кругленный прямоугольник 8"/>
          <p:cNvSpPr/>
          <p:nvPr/>
        </p:nvSpPr>
        <p:spPr>
          <a:xfrm>
            <a:off x="3143240" y="1928802"/>
            <a:ext cx="5715040" cy="71438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Верно  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+ 1</a:t>
            </a:r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143240" y="1928802"/>
            <a:ext cx="5715040" cy="71438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Их отпустили, чтобы узнать живы ли их соплеменники</a:t>
            </a:r>
            <a:endParaRPr lang="ru-RU" sz="2400" b="1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143240" y="1928802"/>
            <a:ext cx="5715040" cy="714380"/>
          </a:xfrm>
          <a:prstGeom prst="round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Стрелка вправо 11">
            <a:hlinkClick r:id="" action="ppaction://hlinkshowjump?jump=nextslide">
              <a:snd r:embed="rId2" name="chimes.wav"/>
            </a:hlinkClick>
          </p:cNvPr>
          <p:cNvSpPr/>
          <p:nvPr/>
        </p:nvSpPr>
        <p:spPr>
          <a:xfrm>
            <a:off x="7929586" y="6143644"/>
            <a:ext cx="1000132" cy="500066"/>
          </a:xfrm>
          <a:prstGeom prst="rightArrow">
            <a:avLst/>
          </a:prstGeom>
          <a:solidFill>
            <a:schemeClr val="accent4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928662" y="357166"/>
            <a:ext cx="7215238" cy="1143008"/>
          </a:xfrm>
          <a:prstGeom prst="roundRect">
            <a:avLst/>
          </a:prstGeom>
          <a:solidFill>
            <a:schemeClr val="bg1">
              <a:alpha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27. Как </a:t>
            </a:r>
            <a:r>
              <a:rPr lang="ru-RU" sz="2400" b="1" dirty="0" err="1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Льоку</a:t>
            </a:r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с </a:t>
            </a:r>
            <a:r>
              <a:rPr lang="ru-RU" sz="2400" b="1" dirty="0" err="1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Бэем</a:t>
            </a:r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удалось отправиться домой, в племя КИТА ?</a:t>
            </a:r>
            <a:endParaRPr lang="ru-RU" sz="2400" b="1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3143240" y="2857496"/>
            <a:ext cx="5715040" cy="71438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Переход хода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3143240" y="2857496"/>
            <a:ext cx="5715040" cy="71438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Они сбежали ночью тайком</a:t>
            </a:r>
            <a:endParaRPr lang="ru-RU" sz="2400" b="1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3143240" y="2857496"/>
            <a:ext cx="5715040" cy="714380"/>
          </a:xfrm>
          <a:prstGeom prst="round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3143240" y="3786190"/>
            <a:ext cx="5715040" cy="71438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Переход хода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3143240" y="3786190"/>
            <a:ext cx="5715040" cy="71438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Им не удалось отправиться домой</a:t>
            </a:r>
            <a:endParaRPr lang="ru-RU" sz="2400" b="1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3143240" y="3786190"/>
            <a:ext cx="5715040" cy="714380"/>
          </a:xfrm>
          <a:prstGeom prst="round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3143240" y="4714884"/>
            <a:ext cx="5715040" cy="71438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Переход хода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3143240" y="4714884"/>
            <a:ext cx="5715040" cy="71438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Льок и Бэй отказались покинуть новое племя</a:t>
            </a:r>
            <a:endParaRPr lang="ru-RU" sz="2400" b="1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3143240" y="4714884"/>
            <a:ext cx="5715040" cy="714380"/>
          </a:xfrm>
          <a:prstGeom prst="round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314" name="Picture 2" descr="C:\Users\Владелец\Desktop\Рисунок1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5720" y="3286124"/>
            <a:ext cx="2513013" cy="3132137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8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9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9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кругленный прямоугольник 8"/>
          <p:cNvSpPr/>
          <p:nvPr/>
        </p:nvSpPr>
        <p:spPr>
          <a:xfrm>
            <a:off x="3143240" y="1928802"/>
            <a:ext cx="5715040" cy="71438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Верно  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+ 1</a:t>
            </a:r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143240" y="1928802"/>
            <a:ext cx="5715040" cy="71438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Неолит, мезолит</a:t>
            </a:r>
            <a:endParaRPr lang="ru-RU" sz="2400" b="1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143240" y="1928802"/>
            <a:ext cx="5715040" cy="714380"/>
          </a:xfrm>
          <a:prstGeom prst="round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Стрелка вправо 11">
            <a:hlinkClick r:id="" action="ppaction://hlinkshowjump?jump=nextslide">
              <a:snd r:embed="rId2" name="chimes.wav"/>
            </a:hlinkClick>
          </p:cNvPr>
          <p:cNvSpPr/>
          <p:nvPr/>
        </p:nvSpPr>
        <p:spPr>
          <a:xfrm>
            <a:off x="7929586" y="6143644"/>
            <a:ext cx="1000132" cy="500066"/>
          </a:xfrm>
          <a:prstGeom prst="rightArrow">
            <a:avLst/>
          </a:prstGeom>
          <a:solidFill>
            <a:schemeClr val="accent4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928662" y="357166"/>
            <a:ext cx="7215238" cy="1143008"/>
          </a:xfrm>
          <a:prstGeom prst="roundRect">
            <a:avLst/>
          </a:prstGeom>
          <a:solidFill>
            <a:schemeClr val="bg1">
              <a:alpha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28. </a:t>
            </a:r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Какой исторический период отобразил автор в книге?</a:t>
            </a:r>
            <a:endParaRPr lang="ru-RU" sz="2400" b="1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3143240" y="2857496"/>
            <a:ext cx="5715040" cy="71438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Переход хода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3143240" y="2857496"/>
            <a:ext cx="5715040" cy="71438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Палеолит</a:t>
            </a:r>
            <a:endParaRPr lang="ru-RU" sz="2400" b="1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3143240" y="2857496"/>
            <a:ext cx="5715040" cy="714380"/>
          </a:xfrm>
          <a:prstGeom prst="round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3143240" y="3786190"/>
            <a:ext cx="5715040" cy="71438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Переход хода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3143240" y="3786190"/>
            <a:ext cx="5715040" cy="71438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Энеолит</a:t>
            </a:r>
            <a:endParaRPr lang="ru-RU" sz="2400" b="1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3143240" y="3786190"/>
            <a:ext cx="5715040" cy="714380"/>
          </a:xfrm>
          <a:prstGeom prst="round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3143240" y="4714884"/>
            <a:ext cx="5715040" cy="71438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Переход хода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3143240" y="4714884"/>
            <a:ext cx="5715040" cy="71438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Средний палеолит</a:t>
            </a:r>
            <a:endParaRPr lang="ru-RU" sz="2400" b="1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3143240" y="4714884"/>
            <a:ext cx="5715040" cy="714380"/>
          </a:xfrm>
          <a:prstGeom prst="round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314" name="Picture 2" descr="C:\Users\Владелец\Desktop\Рисунок1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5720" y="3286124"/>
            <a:ext cx="2513013" cy="3132137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8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9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9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786058"/>
            <a:ext cx="8229600" cy="642942"/>
          </a:xfrm>
        </p:spPr>
        <p:txBody>
          <a:bodyPr>
            <a:noAutofit/>
          </a:bodyPr>
          <a:lstStyle/>
          <a:p>
            <a:pPr algn="ctr"/>
            <a:r>
              <a:rPr lang="ru-RU" sz="4000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Спасибо  за  работу!</a:t>
            </a:r>
            <a:endParaRPr lang="ru-RU" sz="4000" b="1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57158" y="785794"/>
            <a:ext cx="8501122" cy="661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endParaRPr lang="ru-RU" sz="28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57158" y="785794"/>
            <a:ext cx="8501122" cy="661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endParaRPr lang="ru-RU" sz="28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51520" y="1916832"/>
            <a:ext cx="864513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/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1. Баранова, Н.А. Александр. Линевский. Листы каменной книги // Открытый класс: сетевые образовательные сообщества [Электронный ресурс]. – Режим доступа:</a:t>
            </a:r>
            <a:r>
              <a:rPr lang="en-US" sz="2400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hlinkClick r:id="rId2"/>
              </a:rPr>
              <a:t>http://www.openclass.ru/node/270067</a:t>
            </a:r>
            <a:endParaRPr lang="ru-RU" sz="2400" dirty="0" smtClean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indent="457200" algn="just"/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2. Линевский, А. М. Листы каменной книги : повесть / А. М. Линевский. - Петрозаводск : Карелия, 1990. - 223 с. : ил. ; 21 см.</a:t>
            </a:r>
          </a:p>
          <a:p>
            <a:pPr indent="457200" algn="just"/>
            <a:endParaRPr lang="ru-RU" sz="2400" dirty="0" smtClean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400" dirty="0" smtClean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400" dirty="0" smtClean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400" dirty="0" smtClean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14282" y="1124744"/>
            <a:ext cx="89297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Источники: </a:t>
            </a:r>
            <a:endParaRPr lang="ru-RU" sz="2400" b="1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57158" y="785794"/>
            <a:ext cx="8501122" cy="661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endParaRPr lang="ru-RU" sz="28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95536" y="3356992"/>
            <a:ext cx="850112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Интерактивная игра разработана </a:t>
            </a:r>
          </a:p>
          <a:p>
            <a:pPr algn="ctr"/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главным библиотекарем отдела планирования и развития</a:t>
            </a:r>
          </a:p>
          <a:p>
            <a:pPr algn="ctr"/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Гороховик Еленой Владимировной.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143240" y="5357826"/>
            <a:ext cx="32067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Беломорск</a:t>
            </a:r>
          </a:p>
          <a:p>
            <a:pPr algn="ctr"/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2016</a:t>
            </a:r>
            <a:endParaRPr lang="ru-RU" sz="2400" b="1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14282" y="428604"/>
            <a:ext cx="8929718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Муниципальное бюджетное учреждение культуры</a:t>
            </a:r>
          </a:p>
          <a:p>
            <a:pPr algn="ctr"/>
            <a:r>
              <a:rPr lang="ru-RU" sz="28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« Беломорская централизованная библиотечная система»</a:t>
            </a:r>
          </a:p>
          <a:p>
            <a:pPr algn="ctr"/>
            <a:endParaRPr lang="ru-RU" sz="2400" b="1" dirty="0" smtClean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Беломорская центральная районная библиотека</a:t>
            </a:r>
            <a:endParaRPr lang="ru-RU" sz="2400" b="1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кругленный прямоугольник 8"/>
          <p:cNvSpPr/>
          <p:nvPr/>
        </p:nvSpPr>
        <p:spPr>
          <a:xfrm>
            <a:off x="3143240" y="1928802"/>
            <a:ext cx="5715040" cy="71438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Переход хода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143240" y="1928802"/>
            <a:ext cx="5715040" cy="71438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ОЛЕНЬИ шкуры</a:t>
            </a:r>
            <a:endParaRPr lang="ru-RU" sz="2400" b="1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143240" y="1928802"/>
            <a:ext cx="5715040" cy="714380"/>
          </a:xfrm>
          <a:prstGeom prst="round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Стрелка вправо 11">
            <a:hlinkClick r:id="" action="ppaction://hlinkshowjump?jump=nextslide">
              <a:snd r:embed="rId2" name="chimes.wav"/>
            </a:hlinkClick>
          </p:cNvPr>
          <p:cNvSpPr/>
          <p:nvPr/>
        </p:nvSpPr>
        <p:spPr>
          <a:xfrm>
            <a:off x="7929586" y="6143644"/>
            <a:ext cx="1000132" cy="500066"/>
          </a:xfrm>
          <a:prstGeom prst="rightArrow">
            <a:avLst/>
          </a:prstGeom>
          <a:solidFill>
            <a:schemeClr val="accent6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928662" y="357166"/>
            <a:ext cx="7215238" cy="1143008"/>
          </a:xfrm>
          <a:prstGeom prst="roundRect">
            <a:avLst/>
          </a:prstGeom>
          <a:solidFill>
            <a:schemeClr val="bg1">
              <a:alpha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  </a:t>
            </a:r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Какое племя жило на берегу реки Выг? </a:t>
            </a:r>
            <a:endParaRPr lang="ru-RU" sz="2400" b="1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3143240" y="2857496"/>
            <a:ext cx="5715040" cy="71438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Верно  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+ 1</a:t>
            </a:r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3143240" y="2857496"/>
            <a:ext cx="5715040" cy="71438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Сыновья КИТА</a:t>
            </a:r>
            <a:endParaRPr lang="ru-RU" sz="2400" b="1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3143240" y="2857496"/>
            <a:ext cx="5715040" cy="714380"/>
          </a:xfrm>
          <a:prstGeom prst="round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3143240" y="3786190"/>
            <a:ext cx="5715040" cy="71438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Переход хода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3143240" y="3786190"/>
            <a:ext cx="5715040" cy="71438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Дети ЛИСИЦЫ</a:t>
            </a:r>
            <a:endParaRPr lang="ru-RU" sz="2400" b="1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3143240" y="3786190"/>
            <a:ext cx="5715040" cy="714380"/>
          </a:xfrm>
          <a:prstGeom prst="round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3143240" y="4714884"/>
            <a:ext cx="5715040" cy="71438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Переход хода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3143240" y="4714884"/>
            <a:ext cx="5715040" cy="71438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Сыновья ЛОСЯ</a:t>
            </a:r>
            <a:endParaRPr lang="ru-RU" sz="2400" b="1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3143240" y="4714884"/>
            <a:ext cx="5715040" cy="714380"/>
          </a:xfrm>
          <a:prstGeom prst="round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C:\Users\Владелец\Desktop\Рисунок1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4282" y="3357562"/>
            <a:ext cx="2513013" cy="3132137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8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9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9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кругленный прямоугольник 8"/>
          <p:cNvSpPr/>
          <p:nvPr/>
        </p:nvSpPr>
        <p:spPr>
          <a:xfrm>
            <a:off x="3143240" y="1928802"/>
            <a:ext cx="5715040" cy="71438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Верно  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+ 1</a:t>
            </a:r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143240" y="1928802"/>
            <a:ext cx="5715040" cy="71438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Он был седьмым сыном</a:t>
            </a:r>
            <a:endParaRPr lang="ru-RU" sz="2400" b="1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143240" y="1928802"/>
            <a:ext cx="5715040" cy="714380"/>
          </a:xfrm>
          <a:prstGeom prst="round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Стрелка вправо 11">
            <a:hlinkClick r:id="" action="ppaction://hlinkshowjump?jump=nextslide">
              <a:snd r:embed="rId2" name="chimes.wav"/>
            </a:hlinkClick>
          </p:cNvPr>
          <p:cNvSpPr/>
          <p:nvPr/>
        </p:nvSpPr>
        <p:spPr>
          <a:xfrm>
            <a:off x="7929586" y="6143644"/>
            <a:ext cx="1000132" cy="500066"/>
          </a:xfrm>
          <a:prstGeom prst="rightArrow">
            <a:avLst/>
          </a:prstGeom>
          <a:solidFill>
            <a:schemeClr val="accent6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928662" y="357166"/>
            <a:ext cx="7215238" cy="1143008"/>
          </a:xfrm>
          <a:prstGeom prst="roundRect">
            <a:avLst/>
          </a:prstGeom>
          <a:solidFill>
            <a:schemeClr val="bg1">
              <a:alpha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3. Почему </a:t>
            </a:r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Льок стал колдуном племени?</a:t>
            </a:r>
            <a:endParaRPr lang="ru-RU" sz="2400" b="1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3143240" y="2857496"/>
            <a:ext cx="5715040" cy="71438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Переход хода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3143240" y="2857496"/>
            <a:ext cx="5715040" cy="71438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Он был самым ловким</a:t>
            </a:r>
            <a:endParaRPr lang="ru-RU" sz="2400" b="1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3143240" y="2857496"/>
            <a:ext cx="5715040" cy="714380"/>
          </a:xfrm>
          <a:prstGeom prst="round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3143240" y="3786190"/>
            <a:ext cx="5715040" cy="71438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Переход хода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3143240" y="3786190"/>
            <a:ext cx="5715040" cy="71438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Он перехитрил главного охотника</a:t>
            </a:r>
            <a:endParaRPr lang="ru-RU" sz="2400" b="1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3143240" y="3857628"/>
            <a:ext cx="5715040" cy="642942"/>
          </a:xfrm>
          <a:prstGeom prst="round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3143240" y="4714884"/>
            <a:ext cx="5715040" cy="71438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Переход хода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3143240" y="4714884"/>
            <a:ext cx="5715040" cy="71438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Он был сыном колдуньи</a:t>
            </a:r>
            <a:endParaRPr lang="ru-RU" sz="2400" b="1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3143240" y="4714884"/>
            <a:ext cx="5715040" cy="714380"/>
          </a:xfrm>
          <a:prstGeom prst="round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 descr="C:\Users\Владелец\Desktop\Рисунок1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596" y="3357562"/>
            <a:ext cx="2513013" cy="3132137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8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9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9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кругленный прямоугольник 8"/>
          <p:cNvSpPr/>
          <p:nvPr/>
        </p:nvSpPr>
        <p:spPr>
          <a:xfrm>
            <a:off x="3143240" y="1928802"/>
            <a:ext cx="5715040" cy="71438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Переход хода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143240" y="1928802"/>
            <a:ext cx="5715040" cy="71438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Зоркий глаз</a:t>
            </a:r>
            <a:endParaRPr lang="ru-RU" sz="2400" b="1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143240" y="1928802"/>
            <a:ext cx="5715040" cy="714380"/>
          </a:xfrm>
          <a:prstGeom prst="round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Стрелка вправо 11">
            <a:hlinkClick r:id="" action="ppaction://hlinkshowjump?jump=nextslide">
              <a:snd r:embed="rId2" name="chimes.wav"/>
            </a:hlinkClick>
          </p:cNvPr>
          <p:cNvSpPr/>
          <p:nvPr/>
        </p:nvSpPr>
        <p:spPr>
          <a:xfrm>
            <a:off x="7929586" y="6143644"/>
            <a:ext cx="1000132" cy="500066"/>
          </a:xfrm>
          <a:prstGeom prst="rightArrow">
            <a:avLst/>
          </a:prstGeom>
          <a:solidFill>
            <a:schemeClr val="accent6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928662" y="357166"/>
            <a:ext cx="7215238" cy="1143008"/>
          </a:xfrm>
          <a:prstGeom prst="roundRect">
            <a:avLst/>
          </a:prstGeom>
          <a:solidFill>
            <a:schemeClr val="bg1">
              <a:alpha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4. Как </a:t>
            </a:r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звали Главного охотника племени?</a:t>
            </a:r>
            <a:endParaRPr lang="ru-RU" sz="2400" b="1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3143240" y="2857496"/>
            <a:ext cx="5715040" cy="71438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Верно   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+ 1</a:t>
            </a:r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3143240" y="2857496"/>
            <a:ext cx="5715040" cy="71438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Кремень</a:t>
            </a:r>
            <a:endParaRPr lang="ru-RU" sz="2400" b="1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3143240" y="2857496"/>
            <a:ext cx="5715040" cy="714380"/>
          </a:xfrm>
          <a:prstGeom prst="round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3143240" y="3786190"/>
            <a:ext cx="5715040" cy="71438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Переход хода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3143240" y="3786190"/>
            <a:ext cx="5715040" cy="71438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Гранит</a:t>
            </a:r>
            <a:endParaRPr lang="ru-RU" sz="2400" b="1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3143240" y="3786190"/>
            <a:ext cx="5715040" cy="714380"/>
          </a:xfrm>
          <a:prstGeom prst="round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3143240" y="4714884"/>
            <a:ext cx="5715040" cy="71438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Переход хода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3143240" y="4714884"/>
            <a:ext cx="5715040" cy="71438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Быстрый ОЛЕНЬ</a:t>
            </a:r>
            <a:endParaRPr lang="ru-RU" sz="2400" b="1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3143240" y="4714884"/>
            <a:ext cx="5715040" cy="714380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 descr="C:\Users\Владелец\Desktop\Рисунок1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7158" y="3286124"/>
            <a:ext cx="2513013" cy="3132137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8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9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9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кругленный прямоугольник 8"/>
          <p:cNvSpPr/>
          <p:nvPr/>
        </p:nvSpPr>
        <p:spPr>
          <a:xfrm>
            <a:off x="3143240" y="1928802"/>
            <a:ext cx="5715040" cy="71438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Переход хода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143240" y="1928802"/>
            <a:ext cx="5715040" cy="71438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Подростки племени</a:t>
            </a:r>
            <a:endParaRPr lang="ru-RU" sz="2400" b="1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143240" y="1928802"/>
            <a:ext cx="5715040" cy="714380"/>
          </a:xfrm>
          <a:prstGeom prst="round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Стрелка вправо 11">
            <a:hlinkClick r:id="" action="ppaction://hlinkshowjump?jump=nextslide">
              <a:snd r:embed="rId2" name="chimes.wav"/>
            </a:hlinkClick>
          </p:cNvPr>
          <p:cNvSpPr/>
          <p:nvPr/>
        </p:nvSpPr>
        <p:spPr>
          <a:xfrm>
            <a:off x="7929586" y="6143644"/>
            <a:ext cx="1000132" cy="500066"/>
          </a:xfrm>
          <a:prstGeom prst="rightArrow">
            <a:avLst/>
          </a:prstGeom>
          <a:solidFill>
            <a:schemeClr val="accent4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928662" y="357166"/>
            <a:ext cx="7215238" cy="1143008"/>
          </a:xfrm>
          <a:prstGeom prst="roundRect">
            <a:avLst/>
          </a:prstGeom>
          <a:solidFill>
            <a:schemeClr val="bg1">
              <a:alpha val="8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Кто готовил орудия к промыслу охотников?</a:t>
            </a:r>
            <a:endParaRPr lang="ru-RU" sz="2400" b="1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3143240" y="2857496"/>
            <a:ext cx="5715040" cy="71438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Верно  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+ 1</a:t>
            </a:r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3143240" y="2857496"/>
            <a:ext cx="5715040" cy="71438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Только Главный охотник</a:t>
            </a:r>
            <a:endParaRPr lang="ru-RU" sz="2400" b="1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3143240" y="2857496"/>
            <a:ext cx="5715040" cy="714380"/>
          </a:xfrm>
          <a:prstGeom prst="round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3143240" y="3786190"/>
            <a:ext cx="5715040" cy="71438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Переход хода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3143240" y="3786190"/>
            <a:ext cx="5715040" cy="71438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Каждый охотник сам готовил себе оружие</a:t>
            </a:r>
            <a:endParaRPr lang="ru-RU" sz="2400" b="1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3143240" y="3786190"/>
            <a:ext cx="5715040" cy="714380"/>
          </a:xfrm>
          <a:prstGeom prst="round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3143240" y="4714884"/>
            <a:ext cx="5715040" cy="71438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Переход хода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3143240" y="4714884"/>
            <a:ext cx="5715040" cy="71438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Женщины племени</a:t>
            </a:r>
            <a:endParaRPr lang="ru-RU" sz="2400" b="1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3143240" y="4714884"/>
            <a:ext cx="5715040" cy="714380"/>
          </a:xfrm>
          <a:prstGeom prst="round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266" name="Picture 2" descr="C:\Users\Владелец\Desktop\Рисунок1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DFEFF"/>
              </a:clrFrom>
              <a:clrTo>
                <a:srgbClr val="FDFE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5720" y="3357562"/>
            <a:ext cx="2513013" cy="3132137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8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9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9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кругленный прямоугольник 8"/>
          <p:cNvSpPr/>
          <p:nvPr/>
        </p:nvSpPr>
        <p:spPr>
          <a:xfrm>
            <a:off x="3143240" y="1928802"/>
            <a:ext cx="5715040" cy="71438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Переход хода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143240" y="1928802"/>
            <a:ext cx="5715040" cy="71438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Духа воды</a:t>
            </a:r>
            <a:endParaRPr lang="ru-RU" sz="2400" b="1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143240" y="1928802"/>
            <a:ext cx="5715040" cy="714380"/>
          </a:xfrm>
          <a:prstGeom prst="round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Стрелка вправо 11">
            <a:hlinkClick r:id="" action="ppaction://hlinkshowjump?jump=nextslide">
              <a:snd r:embed="rId2" name="chimes.wav"/>
            </a:hlinkClick>
          </p:cNvPr>
          <p:cNvSpPr/>
          <p:nvPr/>
        </p:nvSpPr>
        <p:spPr>
          <a:xfrm>
            <a:off x="7929586" y="6143644"/>
            <a:ext cx="1000132" cy="500066"/>
          </a:xfrm>
          <a:prstGeom prst="rightArrow">
            <a:avLst/>
          </a:prstGeom>
          <a:solidFill>
            <a:schemeClr val="accent6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928662" y="357166"/>
            <a:ext cx="7215238" cy="1143008"/>
          </a:xfrm>
          <a:prstGeom prst="roundRect">
            <a:avLst/>
          </a:prstGeom>
          <a:solidFill>
            <a:schemeClr val="bg1">
              <a:alpha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6. </a:t>
            </a: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Кого считали охотники своим другом?</a:t>
            </a:r>
            <a:endParaRPr lang="ru-RU" sz="2400" b="1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3143240" y="2857496"/>
            <a:ext cx="5715040" cy="71438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Переход хода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3143240" y="2857496"/>
            <a:ext cx="5715040" cy="71438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Белуху</a:t>
            </a:r>
            <a:endParaRPr lang="ru-RU" sz="2400" b="1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3143240" y="2857496"/>
            <a:ext cx="5715040" cy="714380"/>
          </a:xfrm>
          <a:prstGeom prst="round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3143240" y="3786190"/>
            <a:ext cx="5715040" cy="71438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Переход хода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3143240" y="3786190"/>
            <a:ext cx="5715040" cy="71438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 охотников не было друзей</a:t>
            </a:r>
            <a:endParaRPr lang="ru-RU" sz="2400" b="1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3143240" y="3786190"/>
            <a:ext cx="5715040" cy="714380"/>
          </a:xfrm>
          <a:prstGeom prst="round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3143240" y="4714884"/>
            <a:ext cx="5715040" cy="71438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Верно  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+ 1</a:t>
            </a:r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3143240" y="4714884"/>
            <a:ext cx="5715040" cy="71438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Человека с большой ступней Роко</a:t>
            </a:r>
            <a:endParaRPr lang="ru-RU" sz="2400" b="1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3143240" y="4714884"/>
            <a:ext cx="5715040" cy="714380"/>
          </a:xfrm>
          <a:prstGeom prst="round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2" name="Picture 2" descr="C:\Users\Владелец\Desktop\Рисунок1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596" y="3429000"/>
            <a:ext cx="2513013" cy="3132137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8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9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9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кругленный прямоугольник 8"/>
          <p:cNvSpPr/>
          <p:nvPr/>
        </p:nvSpPr>
        <p:spPr>
          <a:xfrm>
            <a:off x="3143240" y="1928802"/>
            <a:ext cx="5715040" cy="71438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Переход хода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143240" y="1928802"/>
            <a:ext cx="5715040" cy="71438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Перед охотой они разжигали костер</a:t>
            </a:r>
            <a:endParaRPr lang="ru-RU" sz="2400" b="1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143240" y="1928802"/>
            <a:ext cx="5715040" cy="714380"/>
          </a:xfrm>
          <a:prstGeom prst="round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Стрелка вправо 11">
            <a:hlinkClick r:id="" action="ppaction://hlinkshowjump?jump=nextslide">
              <a:snd r:embed="rId2" name="chimes.wav"/>
            </a:hlinkClick>
          </p:cNvPr>
          <p:cNvSpPr/>
          <p:nvPr/>
        </p:nvSpPr>
        <p:spPr>
          <a:xfrm>
            <a:off x="7929586" y="6143644"/>
            <a:ext cx="1000132" cy="500066"/>
          </a:xfrm>
          <a:prstGeom prst="rightArrow">
            <a:avLst/>
          </a:prstGeom>
          <a:solidFill>
            <a:schemeClr val="accent6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928662" y="357166"/>
            <a:ext cx="7215238" cy="1143008"/>
          </a:xfrm>
          <a:prstGeom prst="roundRect">
            <a:avLst/>
          </a:prstGeom>
          <a:solidFill>
            <a:schemeClr val="bg1">
              <a:alpha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7. </a:t>
            </a:r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Что изменилось в обычаях охотников с появлением фигуры на священной скале?</a:t>
            </a:r>
            <a:endParaRPr lang="ru-RU" sz="2400" b="1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3143240" y="2857496"/>
            <a:ext cx="5715040" cy="71438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Переход хода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3143240" y="2857496"/>
            <a:ext cx="5715040" cy="71438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Охотники приносили жертву</a:t>
            </a:r>
            <a:endParaRPr lang="ru-RU" sz="2400" b="1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3143240" y="2857496"/>
            <a:ext cx="5715040" cy="714380"/>
          </a:xfrm>
          <a:prstGeom prst="round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3143240" y="3786190"/>
            <a:ext cx="5715040" cy="71438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Верно  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+ 1</a:t>
            </a:r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3143240" y="3786190"/>
            <a:ext cx="5715040" cy="71438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Они стали просить Роко об удачной охоте</a:t>
            </a:r>
            <a:endParaRPr lang="ru-RU" sz="2400" b="1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3143240" y="3786190"/>
            <a:ext cx="5715040" cy="714380"/>
          </a:xfrm>
          <a:prstGeom prst="round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3143240" y="4714884"/>
            <a:ext cx="5715040" cy="71438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Переход хода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3143240" y="4714884"/>
            <a:ext cx="5715040" cy="71438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Пораньше ложились спать</a:t>
            </a:r>
            <a:endParaRPr lang="ru-RU" sz="2400" b="1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3143240" y="4714884"/>
            <a:ext cx="5715040" cy="714380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46" name="Picture 2" descr="C:\Users\Владелец\Desktop\Рисунок1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5720" y="3429000"/>
            <a:ext cx="2513013" cy="3132137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8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9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9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1587</TotalTime>
  <Words>1305</Words>
  <Application>Microsoft Office PowerPoint</Application>
  <PresentationFormat>Экран (4:3)</PresentationFormat>
  <Paragraphs>299</Paragraphs>
  <Slides>35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35</vt:i4>
      </vt:variant>
    </vt:vector>
  </HeadingPairs>
  <TitlesOfParts>
    <vt:vector size="36" baseType="lpstr">
      <vt:lpstr>Трек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  <vt:lpstr>Слайд 32</vt:lpstr>
      <vt:lpstr>Спасибо  за  работу!</vt:lpstr>
      <vt:lpstr>Слайд 34</vt:lpstr>
      <vt:lpstr>Слайд 35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Владелец</cp:lastModifiedBy>
  <cp:revision>92</cp:revision>
  <dcterms:created xsi:type="dcterms:W3CDTF">2014-06-10T16:36:55Z</dcterms:created>
  <dcterms:modified xsi:type="dcterms:W3CDTF">2016-10-21T08:54:28Z</dcterms:modified>
</cp:coreProperties>
</file>